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50"/>
  </p:notesMasterIdLst>
  <p:sldIdLst>
    <p:sldId id="256" r:id="rId2"/>
    <p:sldId id="315" r:id="rId3"/>
    <p:sldId id="316" r:id="rId4"/>
    <p:sldId id="257" r:id="rId5"/>
    <p:sldId id="259" r:id="rId6"/>
    <p:sldId id="317" r:id="rId7"/>
    <p:sldId id="318" r:id="rId8"/>
    <p:sldId id="258" r:id="rId9"/>
    <p:sldId id="260" r:id="rId10"/>
    <p:sldId id="292" r:id="rId11"/>
    <p:sldId id="293" r:id="rId12"/>
    <p:sldId id="294" r:id="rId13"/>
    <p:sldId id="332" r:id="rId14"/>
    <p:sldId id="321" r:id="rId15"/>
    <p:sldId id="295" r:id="rId16"/>
    <p:sldId id="314" r:id="rId17"/>
    <p:sldId id="351" r:id="rId18"/>
    <p:sldId id="319" r:id="rId19"/>
    <p:sldId id="322" r:id="rId20"/>
    <p:sldId id="352" r:id="rId21"/>
    <p:sldId id="353" r:id="rId22"/>
    <p:sldId id="323" r:id="rId23"/>
    <p:sldId id="324" r:id="rId24"/>
    <p:sldId id="327" r:id="rId25"/>
    <p:sldId id="326" r:id="rId26"/>
    <p:sldId id="325" r:id="rId27"/>
    <p:sldId id="329" r:id="rId28"/>
    <p:sldId id="331" r:id="rId29"/>
    <p:sldId id="296" r:id="rId30"/>
    <p:sldId id="333" r:id="rId31"/>
    <p:sldId id="302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2" r:id="rId40"/>
    <p:sldId id="344" r:id="rId41"/>
    <p:sldId id="345" r:id="rId42"/>
    <p:sldId id="346" r:id="rId43"/>
    <p:sldId id="343" r:id="rId44"/>
    <p:sldId id="347" r:id="rId45"/>
    <p:sldId id="348" r:id="rId46"/>
    <p:sldId id="349" r:id="rId47"/>
    <p:sldId id="275" r:id="rId48"/>
    <p:sldId id="35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93205" autoAdjust="0"/>
  </p:normalViewPr>
  <p:slideViewPr>
    <p:cSldViewPr snapToGrid="0">
      <p:cViewPr>
        <p:scale>
          <a:sx n="70" d="100"/>
          <a:sy n="70" d="100"/>
        </p:scale>
        <p:origin x="4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915D4-E50F-4B87-8BEA-2245253ED6C0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334C2-5D02-40F5-976D-95C672AF0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8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67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90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2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6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46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3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47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3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2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2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3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84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2334C2-5D02-40F5-976D-95C672AF01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7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53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7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82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4309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50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6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03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28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1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7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25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6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3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8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18C20B4-F3FB-4C61-BE41-A3CBA5B74353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CEE1-F373-46C1-9E7C-7DE96CDC9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65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36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7.jpg"/><Relationship Id="rId9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36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7.jpg"/><Relationship Id="rId9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70020" y="2501297"/>
            <a:ext cx="6759574" cy="261619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Bird-habitat associations in</a:t>
            </a:r>
            <a:br>
              <a:rPr lang="en-US" b="1" dirty="0"/>
            </a:br>
            <a:r>
              <a:rPr lang="en-US" b="1" dirty="0"/>
              <a:t>south-central Iowa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Benjamin M. West</a:t>
            </a:r>
          </a:p>
        </p:txBody>
      </p:sp>
      <p:pic>
        <p:nvPicPr>
          <p:cNvPr id="4" name="Picture 10" descr="Image may contain: bi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72245" y="26108025"/>
            <a:ext cx="1300698" cy="157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1" y="163286"/>
            <a:ext cx="4321419" cy="58321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284786" y="4059767"/>
            <a:ext cx="10018713" cy="17525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Benjamin M. West</a:t>
            </a:r>
          </a:p>
        </p:txBody>
      </p:sp>
    </p:spTree>
    <p:extLst>
      <p:ext uri="{BB962C8B-B14F-4D97-AF65-F5344CB8AC3E}">
        <p14:creationId xmlns:p14="http://schemas.microsoft.com/office/powerpoint/2010/main" val="1990884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A61E1-BB24-4C64-A24D-5097C3059D71}"/>
              </a:ext>
            </a:extLst>
          </p:cNvPr>
          <p:cNvSpPr/>
          <p:nvPr/>
        </p:nvSpPr>
        <p:spPr>
          <a:xfrm>
            <a:off x="679442" y="991366"/>
            <a:ext cx="5683090" cy="5053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409" y="120869"/>
            <a:ext cx="10018713" cy="1752599"/>
          </a:xfrm>
        </p:spPr>
        <p:txBody>
          <a:bodyPr/>
          <a:lstStyle/>
          <a:p>
            <a:r>
              <a:rPr lang="en-US" dirty="0"/>
              <a:t>Vegetation Surveys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707117" y="1204189"/>
            <a:ext cx="4912194" cy="4369677"/>
          </a:xfrm>
        </p:spPr>
        <p:txBody>
          <a:bodyPr>
            <a:normAutofit fontScale="85000" lnSpcReduction="200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493 points (same as bird surveys)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July – August 2019 (single year)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Forestry prism sample, </a:t>
            </a:r>
            <a:r>
              <a:rPr lang="en-US" sz="3600" dirty="0" err="1">
                <a:cs typeface="Times New Roman" panose="02020603050405020304" pitchFamily="18" charset="0"/>
              </a:rPr>
              <a:t>midstory</a:t>
            </a:r>
            <a:r>
              <a:rPr lang="en-US" sz="3600" dirty="0">
                <a:cs typeface="Times New Roman" panose="02020603050405020304" pitchFamily="18" charset="0"/>
              </a:rPr>
              <a:t> photos, shrub stems, ground cover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Canopy closure not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92297-A2D9-4A9D-BA82-E2D2FF4D3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46" y="1204189"/>
            <a:ext cx="4445156" cy="42584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D6C2D4-E848-4731-BF2E-07FFCFC90966}"/>
              </a:ext>
            </a:extLst>
          </p:cNvPr>
          <p:cNvGrpSpPr/>
          <p:nvPr/>
        </p:nvGrpSpPr>
        <p:grpSpPr>
          <a:xfrm>
            <a:off x="3631185" y="5829488"/>
            <a:ext cx="1594885" cy="99241"/>
            <a:chOff x="4798295" y="5687790"/>
            <a:chExt cx="1594885" cy="992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F8D2E3-9BD2-4A25-9472-5133B1D1A9E9}"/>
                </a:ext>
              </a:extLst>
            </p:cNvPr>
            <p:cNvSpPr/>
            <p:nvPr/>
          </p:nvSpPr>
          <p:spPr>
            <a:xfrm>
              <a:off x="4798295" y="5687794"/>
              <a:ext cx="318977" cy="99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46FA18-8767-4AB8-9E4C-817305105D1B}"/>
                </a:ext>
              </a:extLst>
            </p:cNvPr>
            <p:cNvSpPr/>
            <p:nvPr/>
          </p:nvSpPr>
          <p:spPr>
            <a:xfrm>
              <a:off x="5117272" y="5687793"/>
              <a:ext cx="318977" cy="992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7FEE41-1CA4-4E9B-90CC-C5E4E3E471B9}"/>
                </a:ext>
              </a:extLst>
            </p:cNvPr>
            <p:cNvSpPr/>
            <p:nvPr/>
          </p:nvSpPr>
          <p:spPr>
            <a:xfrm>
              <a:off x="5436249" y="5687792"/>
              <a:ext cx="318977" cy="99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0274A6-AA90-430D-A1F5-2171C7A453F0}"/>
                </a:ext>
              </a:extLst>
            </p:cNvPr>
            <p:cNvSpPr/>
            <p:nvPr/>
          </p:nvSpPr>
          <p:spPr>
            <a:xfrm>
              <a:off x="5755226" y="5687791"/>
              <a:ext cx="318977" cy="992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42A06F-1D68-479D-9105-9E7A306295D2}"/>
                </a:ext>
              </a:extLst>
            </p:cNvPr>
            <p:cNvSpPr/>
            <p:nvPr/>
          </p:nvSpPr>
          <p:spPr>
            <a:xfrm>
              <a:off x="6074203" y="5687790"/>
              <a:ext cx="318977" cy="99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70599A-2AD9-46EB-A35D-AB03EB78F111}"/>
              </a:ext>
            </a:extLst>
          </p:cNvPr>
          <p:cNvSpPr txBox="1"/>
          <p:nvPr/>
        </p:nvSpPr>
        <p:spPr>
          <a:xfrm>
            <a:off x="5312227" y="5644822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C5D2F-79CF-4204-B23E-F6C10D698D81}"/>
              </a:ext>
            </a:extLst>
          </p:cNvPr>
          <p:cNvSpPr txBox="1"/>
          <p:nvPr/>
        </p:nvSpPr>
        <p:spPr>
          <a:xfrm>
            <a:off x="3480124" y="5498295"/>
            <a:ext cx="2101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0  2  4   6   8  10</a:t>
            </a:r>
          </a:p>
        </p:txBody>
      </p:sp>
    </p:spTree>
    <p:extLst>
      <p:ext uri="{BB962C8B-B14F-4D97-AF65-F5344CB8AC3E}">
        <p14:creationId xmlns:p14="http://schemas.microsoft.com/office/powerpoint/2010/main" val="213329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899" y="173421"/>
            <a:ext cx="10018713" cy="1752599"/>
          </a:xfrm>
        </p:spPr>
        <p:txBody>
          <a:bodyPr/>
          <a:lstStyle/>
          <a:p>
            <a:r>
              <a:rPr lang="en-US" dirty="0"/>
              <a:t>Landscape Scale Data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85020" y="1475014"/>
            <a:ext cx="5606980" cy="3907972"/>
          </a:xfrm>
        </p:spPr>
        <p:txBody>
          <a:bodyPr>
            <a:noAutofit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 err="1">
                <a:cs typeface="Times New Roman" panose="02020603050405020304" pitchFamily="18" charset="0"/>
              </a:rPr>
              <a:t>Cropscape</a:t>
            </a:r>
            <a:r>
              <a:rPr lang="en-US" sz="3200" dirty="0">
                <a:cs typeface="Times New Roman" panose="02020603050405020304" pitchFamily="18" charset="0"/>
              </a:rPr>
              <a:t> data and ArcGIS used to estimate % forest cover within 1 and 10 km of point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cs typeface="Times New Roman" panose="02020603050405020304" pitchFamily="18" charset="0"/>
              </a:rPr>
              <a:t>Digitized 2016-2018 Iowa Spring Color Infrared Orthophotos to get forest patch boundaries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8" y="1475014"/>
            <a:ext cx="6763249" cy="459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65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61" y="141514"/>
            <a:ext cx="10018713" cy="1752599"/>
          </a:xfrm>
        </p:spPr>
        <p:txBody>
          <a:bodyPr/>
          <a:lstStyle/>
          <a:p>
            <a:r>
              <a:rPr lang="en-US" dirty="0"/>
              <a:t>Hierarchical Distance Sampling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3047" y="1191985"/>
            <a:ext cx="9474694" cy="5524501"/>
          </a:xfrm>
        </p:spPr>
        <p:txBody>
          <a:bodyPr>
            <a:normAutofit fontScale="925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Estimate detection probability to get more accurate estimates of density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Hierarchical distance sampling (HDS) in R package ‘unmarked’ 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Individual species: Complex habitat characteristics directly in HDS models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Diversity: Simpler HDS models (fewer data), some species share a model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AIC-based model selection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800" dirty="0">
              <a:cs typeface="Times New Roman" panose="02020603050405020304" pitchFamily="18" charset="0"/>
            </a:endParaRPr>
          </a:p>
          <a:p>
            <a:pPr marL="1303846" lvl="1" indent="-457189">
              <a:buFont typeface="Arial" panose="020B0604020202020204" pitchFamily="34" charset="0"/>
              <a:buChar char="•"/>
            </a:pPr>
            <a:endParaRPr lang="en-US" sz="3200" dirty="0">
              <a:cs typeface="Times New Roman" panose="02020603050405020304" pitchFamily="18" charset="0"/>
            </a:endParaRP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61" y="141514"/>
            <a:ext cx="10018713" cy="1752599"/>
          </a:xfrm>
        </p:spPr>
        <p:txBody>
          <a:bodyPr/>
          <a:lstStyle/>
          <a:p>
            <a:r>
              <a:rPr lang="en-US" dirty="0"/>
              <a:t>Species diversity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3046" y="1191985"/>
            <a:ext cx="10018713" cy="5524501"/>
          </a:xfrm>
        </p:spPr>
        <p:txBody>
          <a:bodyPr>
            <a:normAutofit fontScale="92500" lnSpcReduction="100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Focused on species richness, but also calculated antilog Shannon-Weaver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Calculated species richness at each point for each year, then averaged across years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Estimated species richness from HDS models by summing occupancy probabilities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Linear regression against habitat metrics with AIC model selection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800" dirty="0">
              <a:cs typeface="Times New Roman" panose="02020603050405020304" pitchFamily="18" charset="0"/>
            </a:endParaRPr>
          </a:p>
          <a:p>
            <a:pPr marL="1303846" lvl="1" indent="-457189">
              <a:buFont typeface="Arial" panose="020B0604020202020204" pitchFamily="34" charset="0"/>
              <a:buChar char="•"/>
            </a:pPr>
            <a:endParaRPr lang="en-US" sz="3200" dirty="0">
              <a:cs typeface="Times New Roman" panose="02020603050405020304" pitchFamily="18" charset="0"/>
            </a:endParaRP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01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DBAE-2496-4136-A100-4809D37E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711" y="2535518"/>
            <a:ext cx="9404723" cy="1400530"/>
          </a:xfrm>
        </p:spPr>
        <p:txBody>
          <a:bodyPr/>
          <a:lstStyle/>
          <a:p>
            <a:r>
              <a:rPr lang="en-US" sz="6000" dirty="0"/>
              <a:t>Habitat Hierarchy</a:t>
            </a:r>
          </a:p>
        </p:txBody>
      </p:sp>
    </p:spTree>
    <p:extLst>
      <p:ext uri="{BB962C8B-B14F-4D97-AF65-F5344CB8AC3E}">
        <p14:creationId xmlns:p14="http://schemas.microsoft.com/office/powerpoint/2010/main" val="43415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91304" y="422169"/>
            <a:ext cx="5698313" cy="1507638"/>
            <a:chOff x="-214285" y="1956479"/>
            <a:chExt cx="5293459" cy="1507638"/>
          </a:xfrm>
          <a:solidFill>
            <a:schemeClr val="accent6">
              <a:lumMod val="75000"/>
            </a:schemeClr>
          </a:solidFill>
        </p:grpSpPr>
        <p:sp>
          <p:nvSpPr>
            <p:cNvPr id="4" name="TextBox 3"/>
            <p:cNvSpPr txBox="1"/>
            <p:nvPr/>
          </p:nvSpPr>
          <p:spPr>
            <a:xfrm>
              <a:off x="-214285" y="2067990"/>
              <a:ext cx="5293459" cy="1396127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  <a:p>
              <a:r>
                <a:rPr lang="en-US" sz="2800" dirty="0"/>
                <a:t>-Proportion forest in 1 km </a:t>
              </a:r>
            </a:p>
            <a:p>
              <a:r>
                <a:rPr lang="en-US" sz="2800" dirty="0"/>
                <a:t>-Proportion forest in 10 km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214285" y="1956479"/>
              <a:ext cx="5293459" cy="548521"/>
            </a:xfrm>
            <a:prstGeom prst="round2Same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1) LANDSCAPE SCALE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1837" y="2226427"/>
            <a:ext cx="5694163" cy="1111191"/>
            <a:chOff x="5388340" y="4256846"/>
            <a:chExt cx="3286414" cy="1111191"/>
          </a:xfrm>
          <a:solidFill>
            <a:schemeClr val="bg1"/>
          </a:solidFill>
        </p:grpSpPr>
        <p:sp>
          <p:nvSpPr>
            <p:cNvPr id="7" name="TextBox 6"/>
            <p:cNvSpPr txBox="1"/>
            <p:nvPr/>
          </p:nvSpPr>
          <p:spPr>
            <a:xfrm>
              <a:off x="5399314" y="4448636"/>
              <a:ext cx="3275440" cy="919401"/>
            </a:xfrm>
            <a:prstGeom prst="round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  <a:p>
              <a:r>
                <a:rPr lang="en-US" sz="2800" dirty="0"/>
                <a:t>-Distance to edge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88340" y="4256846"/>
              <a:ext cx="3286413" cy="548521"/>
            </a:xfrm>
            <a:prstGeom prst="round2SameRect">
              <a:avLst/>
            </a:prstGeom>
            <a:grp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2) EDGE EFFECTS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38EECB-259F-4623-B20D-844AD63BAE9B}"/>
              </a:ext>
            </a:extLst>
          </p:cNvPr>
          <p:cNvGrpSpPr/>
          <p:nvPr/>
        </p:nvGrpSpPr>
        <p:grpSpPr>
          <a:xfrm>
            <a:off x="401837" y="3618197"/>
            <a:ext cx="5677248" cy="2990730"/>
            <a:chOff x="6119036" y="1106877"/>
            <a:chExt cx="5857502" cy="2990730"/>
          </a:xfrm>
        </p:grpSpPr>
        <p:sp>
          <p:nvSpPr>
            <p:cNvPr id="15" name="TextBox 14"/>
            <p:cNvSpPr txBox="1"/>
            <p:nvPr/>
          </p:nvSpPr>
          <p:spPr>
            <a:xfrm>
              <a:off x="6124290" y="1135094"/>
              <a:ext cx="5852248" cy="2962513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endParaRPr lang="en-US" sz="2800" dirty="0"/>
            </a:p>
            <a:p>
              <a:r>
                <a:rPr lang="en-US" sz="2800" dirty="0"/>
                <a:t>-Species richness</a:t>
              </a:r>
            </a:p>
            <a:p>
              <a:r>
                <a:rPr lang="en-US" sz="2800" dirty="0"/>
                <a:t>-Total live tree basal area</a:t>
              </a:r>
            </a:p>
            <a:p>
              <a:r>
                <a:rPr lang="en-US" sz="2800" dirty="0"/>
                <a:t>-Total dead tree basal area</a:t>
              </a:r>
            </a:p>
            <a:p>
              <a:r>
                <a:rPr lang="en-US" sz="2800" dirty="0"/>
                <a:t>-Proportion of basal area that is oak (proportion oak)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19036" y="1106877"/>
              <a:ext cx="5857502" cy="548521"/>
            </a:xfrm>
            <a:prstGeom prst="round2Same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3) TREE CHARACTERISTICS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81525" y="2694860"/>
            <a:ext cx="5119171" cy="2487465"/>
            <a:chOff x="-225436" y="2009329"/>
            <a:chExt cx="4425367" cy="2487465"/>
          </a:xfrm>
          <a:solidFill>
            <a:schemeClr val="accent1">
              <a:lumMod val="75000"/>
            </a:schemeClr>
          </a:solidFill>
        </p:grpSpPr>
        <p:sp>
          <p:nvSpPr>
            <p:cNvPr id="18" name="TextBox 17"/>
            <p:cNvSpPr txBox="1"/>
            <p:nvPr/>
          </p:nvSpPr>
          <p:spPr>
            <a:xfrm>
              <a:off x="-225436" y="2011007"/>
              <a:ext cx="4425367" cy="248578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800" dirty="0"/>
            </a:p>
            <a:p>
              <a:r>
                <a:rPr lang="en-US" sz="2800" dirty="0"/>
                <a:t>-Shrub stem density</a:t>
              </a:r>
            </a:p>
            <a:p>
              <a:r>
                <a:rPr lang="en-US" sz="2800" dirty="0"/>
                <a:t>-% grass cover</a:t>
              </a:r>
            </a:p>
            <a:p>
              <a:r>
                <a:rPr lang="en-US" sz="2800" dirty="0"/>
                <a:t>-%  leaf litter cover</a:t>
              </a:r>
            </a:p>
            <a:p>
              <a:r>
                <a:rPr lang="en-US" sz="2800" dirty="0"/>
                <a:t>-%  “green” ground cover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225436" y="2009329"/>
              <a:ext cx="4425366" cy="548521"/>
            </a:xfrm>
            <a:prstGeom prst="round2Same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5) SHRUB AND GROUND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F76DD2-1CFF-45C5-B31E-B9CD28D12810}"/>
              </a:ext>
            </a:extLst>
          </p:cNvPr>
          <p:cNvGrpSpPr/>
          <p:nvPr/>
        </p:nvGrpSpPr>
        <p:grpSpPr>
          <a:xfrm>
            <a:off x="6681525" y="422169"/>
            <a:ext cx="5119170" cy="1984365"/>
            <a:chOff x="5388340" y="4343004"/>
            <a:chExt cx="3286413" cy="1984365"/>
          </a:xfrm>
          <a:solidFill>
            <a:schemeClr val="bg1"/>
          </a:solidFill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4FDC4A-A106-4487-9CAA-B2C86CFE5D64}"/>
                </a:ext>
              </a:extLst>
            </p:cNvPr>
            <p:cNvSpPr txBox="1"/>
            <p:nvPr/>
          </p:nvSpPr>
          <p:spPr>
            <a:xfrm>
              <a:off x="5388340" y="4454516"/>
              <a:ext cx="3275440" cy="1872853"/>
            </a:xfrm>
            <a:prstGeom prst="round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  <a:p>
              <a:r>
                <a:rPr lang="en-US" sz="2800" dirty="0"/>
                <a:t>-Foliage density at 2.5 m</a:t>
              </a:r>
            </a:p>
            <a:p>
              <a:r>
                <a:rPr lang="en-US" sz="2800" dirty="0"/>
                <a:t>-Foliage density at 5 m</a:t>
              </a:r>
            </a:p>
            <a:p>
              <a:r>
                <a:rPr lang="en-US" sz="2800" dirty="0"/>
                <a:t>-Foliage density SD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738EB8-C3F3-463F-AEC7-8504ACC35A14}"/>
                </a:ext>
              </a:extLst>
            </p:cNvPr>
            <p:cNvSpPr txBox="1"/>
            <p:nvPr/>
          </p:nvSpPr>
          <p:spPr>
            <a:xfrm>
              <a:off x="5388340" y="4343004"/>
              <a:ext cx="3286413" cy="548521"/>
            </a:xfrm>
            <a:prstGeom prst="round2SameRect">
              <a:avLst/>
            </a:prstGeom>
            <a:grp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4) MIDSTORY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977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7458" y="4830717"/>
            <a:ext cx="11864542" cy="1752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CHAPTER 2: HABITAT RELATIONSHIPS OF CONSERVATION PRIORITY BIRDS IN SOUTHERN IOWA FORESTS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92EDD85-3160-4A2B-BA88-E507151A8F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2028" y="274684"/>
            <a:ext cx="2412514" cy="4297680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D0C555-D2A1-47A4-8E61-DC008CF5BE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458" y="274684"/>
            <a:ext cx="2655297" cy="4297680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3CD6AA-F706-46BB-B82A-5BF7227FD8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510" y="274684"/>
            <a:ext cx="2646259" cy="429768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pic>
        <p:nvPicPr>
          <p:cNvPr id="19" name="Picture 18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6D1AF5E3-D3A7-460B-BCA9-92CF6C6B21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7014" y="274684"/>
            <a:ext cx="2518486" cy="429768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12BEAD7-3885-4494-A186-B529A7F789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2028" y="306582"/>
            <a:ext cx="2412514" cy="4297680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6CFDB6-C006-48C4-AD4D-0F81ABC126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458" y="306582"/>
            <a:ext cx="2655297" cy="4297680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1607FF-770F-47E0-AA4D-45AC63939D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510" y="306582"/>
            <a:ext cx="2646259" cy="429768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pic>
        <p:nvPicPr>
          <p:cNvPr id="13" name="Picture 12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ED8F8BD8-D022-492F-9490-F76FDD3608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7014" y="306582"/>
            <a:ext cx="2518486" cy="429768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1330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7A46A38C-142A-42EE-85FA-EABA40C4B7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008" y="1653696"/>
            <a:ext cx="2518486" cy="429768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C169AB3-B65B-412E-99EA-7481BF081225}"/>
              </a:ext>
            </a:extLst>
          </p:cNvPr>
          <p:cNvGrpSpPr/>
          <p:nvPr/>
        </p:nvGrpSpPr>
        <p:grpSpPr>
          <a:xfrm>
            <a:off x="9382147" y="1653697"/>
            <a:ext cx="2412514" cy="4297680"/>
            <a:chOff x="9407547" y="2067595"/>
            <a:chExt cx="2412514" cy="4297680"/>
          </a:xfrm>
        </p:grpSpPr>
        <p:pic>
          <p:nvPicPr>
            <p:cNvPr id="17" name="Content Placeholder 3">
              <a:extLst>
                <a:ext uri="{FF2B5EF4-FFF2-40B4-BE49-F238E27FC236}">
                  <a16:creationId xmlns:a16="http://schemas.microsoft.com/office/drawing/2014/main" id="{ABA4EB3A-32C3-4EDA-843D-84BD783AA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07547" y="2067595"/>
              <a:ext cx="2412514" cy="4297680"/>
            </a:xfrm>
            <a:prstGeom prst="rect">
              <a:avLst/>
            </a:prstGeom>
            <a:ln w="76200">
              <a:solidFill>
                <a:srgbClr val="FFC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4B0C46-B830-49EE-B7C1-8EBCC1CC5C64}"/>
                </a:ext>
              </a:extLst>
            </p:cNvPr>
            <p:cNvSpPr txBox="1"/>
            <p:nvPr/>
          </p:nvSpPr>
          <p:spPr>
            <a:xfrm>
              <a:off x="9407547" y="5411168"/>
              <a:ext cx="2412514" cy="954107"/>
            </a:xfrm>
            <a:prstGeom prst="rect">
              <a:avLst/>
            </a:prstGeom>
            <a:solidFill>
              <a:schemeClr val="bg2">
                <a:lumMod val="75000"/>
                <a:lumOff val="25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Acadian</a:t>
              </a:r>
            </a:p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Flycatcher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C82553-0790-4B54-949E-981F0D45CEDC}"/>
              </a:ext>
            </a:extLst>
          </p:cNvPr>
          <p:cNvGrpSpPr/>
          <p:nvPr/>
        </p:nvGrpSpPr>
        <p:grpSpPr>
          <a:xfrm>
            <a:off x="6331629" y="1653697"/>
            <a:ext cx="2646259" cy="4297680"/>
            <a:chOff x="6357029" y="2067595"/>
            <a:chExt cx="2646259" cy="42976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BD9AFF-6048-4B8D-9C8C-7DFD186C6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7029" y="2067595"/>
              <a:ext cx="2646259" cy="4297680"/>
            </a:xfrm>
            <a:prstGeom prst="rect">
              <a:avLst/>
            </a:prstGeom>
            <a:ln w="76200">
              <a:solidFill>
                <a:srgbClr val="92D050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216FE9-F19F-41CA-9C3A-1F962261E7D6}"/>
                </a:ext>
              </a:extLst>
            </p:cNvPr>
            <p:cNvSpPr txBox="1"/>
            <p:nvPr/>
          </p:nvSpPr>
          <p:spPr>
            <a:xfrm>
              <a:off x="6357030" y="5411168"/>
              <a:ext cx="2646258" cy="954107"/>
            </a:xfrm>
            <a:prstGeom prst="rect">
              <a:avLst/>
            </a:prstGeom>
            <a:solidFill>
              <a:schemeClr val="bg2">
                <a:lumMod val="75000"/>
                <a:lumOff val="25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Eastern</a:t>
              </a:r>
            </a:p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Wood-Pewee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BFAF9C-398D-4904-97D8-523A08CD0D58}"/>
              </a:ext>
            </a:extLst>
          </p:cNvPr>
          <p:cNvSpPr txBox="1"/>
          <p:nvPr/>
        </p:nvSpPr>
        <p:spPr>
          <a:xfrm>
            <a:off x="3366506" y="4997270"/>
            <a:ext cx="2560864" cy="954107"/>
          </a:xfrm>
          <a:prstGeom prst="rect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270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</a:p>
          <a:p>
            <a:r>
              <a:rPr lang="en-US" sz="2800" dirty="0">
                <a:effectLst>
                  <a:glow rad="1270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Yellowthroat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1DD496-0FB1-4113-9E48-1592A7E5B584}"/>
              </a:ext>
            </a:extLst>
          </p:cNvPr>
          <p:cNvGrpSpPr/>
          <p:nvPr/>
        </p:nvGrpSpPr>
        <p:grpSpPr>
          <a:xfrm>
            <a:off x="257577" y="1653697"/>
            <a:ext cx="2655297" cy="4297680"/>
            <a:chOff x="282977" y="2067595"/>
            <a:chExt cx="2655297" cy="42976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94B931-C12D-4C16-92D0-9175053D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2977" y="2067595"/>
              <a:ext cx="2655297" cy="4297680"/>
            </a:xfrm>
            <a:prstGeom prst="rect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1A00BA-73CE-4155-AB60-3666F313393E}"/>
                </a:ext>
              </a:extLst>
            </p:cNvPr>
            <p:cNvSpPr txBox="1"/>
            <p:nvPr/>
          </p:nvSpPr>
          <p:spPr>
            <a:xfrm>
              <a:off x="292016" y="5411167"/>
              <a:ext cx="2646258" cy="954107"/>
            </a:xfrm>
            <a:prstGeom prst="rect">
              <a:avLst/>
            </a:prstGeom>
            <a:solidFill>
              <a:schemeClr val="bg2">
                <a:lumMod val="75000"/>
                <a:lumOff val="25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</a:p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Sparrow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98842E-A309-4952-88F2-B8F84CCED830}"/>
              </a:ext>
            </a:extLst>
          </p:cNvPr>
          <p:cNvSpPr txBox="1"/>
          <p:nvPr/>
        </p:nvSpPr>
        <p:spPr>
          <a:xfrm>
            <a:off x="257577" y="40725"/>
            <a:ext cx="2651760" cy="138499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Edges and</a:t>
            </a:r>
          </a:p>
          <a:p>
            <a:r>
              <a:rPr lang="en-US" sz="2800" dirty="0"/>
              <a:t>Early Successional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2C6DC1-AFB4-4B42-A835-B30EAF4B1D97}"/>
              </a:ext>
            </a:extLst>
          </p:cNvPr>
          <p:cNvSpPr txBox="1"/>
          <p:nvPr/>
        </p:nvSpPr>
        <p:spPr>
          <a:xfrm>
            <a:off x="9329790" y="40725"/>
            <a:ext cx="2517227" cy="138499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Mature Interior</a:t>
            </a:r>
          </a:p>
          <a:p>
            <a:r>
              <a:rPr lang="en-US" sz="2800" dirty="0"/>
              <a:t>Forest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B164C9B-78B1-40CD-B71E-D4EB95383BEC}"/>
              </a:ext>
            </a:extLst>
          </p:cNvPr>
          <p:cNvSpPr/>
          <p:nvPr/>
        </p:nvSpPr>
        <p:spPr>
          <a:xfrm>
            <a:off x="3246421" y="166167"/>
            <a:ext cx="5828016" cy="1210314"/>
          </a:xfrm>
          <a:prstGeom prst="leftRightArrow">
            <a:avLst>
              <a:gd name="adj1" fmla="val 70842"/>
              <a:gd name="adj2" fmla="val 50000"/>
            </a:avLst>
          </a:prstGeom>
          <a:solidFill>
            <a:schemeClr val="bg1">
              <a:lumMod val="75000"/>
              <a:lumOff val="25000"/>
            </a:schemeClr>
          </a:solid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4FB92-61DB-4A83-B585-C1A646550EB4}"/>
              </a:ext>
            </a:extLst>
          </p:cNvPr>
          <p:cNvSpPr txBox="1"/>
          <p:nvPr/>
        </p:nvSpPr>
        <p:spPr>
          <a:xfrm>
            <a:off x="4389020" y="478936"/>
            <a:ext cx="3885217" cy="58477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Habitat Gradient</a:t>
            </a:r>
          </a:p>
        </p:txBody>
      </p:sp>
    </p:spTree>
    <p:extLst>
      <p:ext uri="{BB962C8B-B14F-4D97-AF65-F5344CB8AC3E}">
        <p14:creationId xmlns:p14="http://schemas.microsoft.com/office/powerpoint/2010/main" val="2845739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7A46A38C-142A-42EE-85FA-EABA40C4B7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3008" y="1653696"/>
            <a:ext cx="2518486" cy="4297680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C169AB3-B65B-412E-99EA-7481BF081225}"/>
              </a:ext>
            </a:extLst>
          </p:cNvPr>
          <p:cNvGrpSpPr/>
          <p:nvPr/>
        </p:nvGrpSpPr>
        <p:grpSpPr>
          <a:xfrm>
            <a:off x="9382147" y="1653697"/>
            <a:ext cx="2412514" cy="4297680"/>
            <a:chOff x="9407547" y="2067595"/>
            <a:chExt cx="2412514" cy="4297680"/>
          </a:xfrm>
        </p:grpSpPr>
        <p:pic>
          <p:nvPicPr>
            <p:cNvPr id="17" name="Content Placeholder 3">
              <a:extLst>
                <a:ext uri="{FF2B5EF4-FFF2-40B4-BE49-F238E27FC236}">
                  <a16:creationId xmlns:a16="http://schemas.microsoft.com/office/drawing/2014/main" id="{ABA4EB3A-32C3-4EDA-843D-84BD783AA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07547" y="2067595"/>
              <a:ext cx="2412514" cy="4297680"/>
            </a:xfrm>
            <a:prstGeom prst="rect">
              <a:avLst/>
            </a:prstGeom>
            <a:ln w="76200">
              <a:solidFill>
                <a:srgbClr val="FFC000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4B0C46-B830-49EE-B7C1-8EBCC1CC5C64}"/>
                </a:ext>
              </a:extLst>
            </p:cNvPr>
            <p:cNvSpPr txBox="1"/>
            <p:nvPr/>
          </p:nvSpPr>
          <p:spPr>
            <a:xfrm>
              <a:off x="9407547" y="5411168"/>
              <a:ext cx="2412514" cy="954107"/>
            </a:xfrm>
            <a:prstGeom prst="rect">
              <a:avLst/>
            </a:prstGeom>
            <a:solidFill>
              <a:schemeClr val="bg2">
                <a:lumMod val="75000"/>
                <a:lumOff val="25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Acadian</a:t>
              </a:r>
            </a:p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Flycatcher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C82553-0790-4B54-949E-981F0D45CEDC}"/>
              </a:ext>
            </a:extLst>
          </p:cNvPr>
          <p:cNvGrpSpPr/>
          <p:nvPr/>
        </p:nvGrpSpPr>
        <p:grpSpPr>
          <a:xfrm>
            <a:off x="6331629" y="1653697"/>
            <a:ext cx="2646259" cy="4297680"/>
            <a:chOff x="6357029" y="2067595"/>
            <a:chExt cx="2646259" cy="42976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BD9AFF-6048-4B8D-9C8C-7DFD186C6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7029" y="2067595"/>
              <a:ext cx="2646259" cy="4297680"/>
            </a:xfrm>
            <a:prstGeom prst="rect">
              <a:avLst/>
            </a:prstGeom>
            <a:ln w="76200">
              <a:solidFill>
                <a:srgbClr val="92D050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216FE9-F19F-41CA-9C3A-1F962261E7D6}"/>
                </a:ext>
              </a:extLst>
            </p:cNvPr>
            <p:cNvSpPr txBox="1"/>
            <p:nvPr/>
          </p:nvSpPr>
          <p:spPr>
            <a:xfrm>
              <a:off x="6357030" y="5411168"/>
              <a:ext cx="2646258" cy="954107"/>
            </a:xfrm>
            <a:prstGeom prst="rect">
              <a:avLst/>
            </a:prstGeom>
            <a:solidFill>
              <a:schemeClr val="bg2">
                <a:lumMod val="75000"/>
                <a:lumOff val="25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Eastern</a:t>
              </a:r>
            </a:p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Wood-Pewee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9BFAF9C-398D-4904-97D8-523A08CD0D58}"/>
              </a:ext>
            </a:extLst>
          </p:cNvPr>
          <p:cNvSpPr txBox="1"/>
          <p:nvPr/>
        </p:nvSpPr>
        <p:spPr>
          <a:xfrm>
            <a:off x="3366506" y="4997270"/>
            <a:ext cx="2560864" cy="954107"/>
          </a:xfrm>
          <a:prstGeom prst="rect">
            <a:avLst/>
          </a:prstGeom>
          <a:solidFill>
            <a:schemeClr val="bg2">
              <a:lumMod val="75000"/>
              <a:lumOff val="2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270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</a:p>
          <a:p>
            <a:r>
              <a:rPr lang="en-US" sz="2800" dirty="0">
                <a:effectLst>
                  <a:glow rad="1270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Yellowthroat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1DD496-0FB1-4113-9E48-1592A7E5B584}"/>
              </a:ext>
            </a:extLst>
          </p:cNvPr>
          <p:cNvGrpSpPr/>
          <p:nvPr/>
        </p:nvGrpSpPr>
        <p:grpSpPr>
          <a:xfrm>
            <a:off x="257577" y="1653697"/>
            <a:ext cx="2655297" cy="4297680"/>
            <a:chOff x="282977" y="2067595"/>
            <a:chExt cx="2655297" cy="42976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94B931-C12D-4C16-92D0-9175053D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2977" y="2067595"/>
              <a:ext cx="2655297" cy="4297680"/>
            </a:xfrm>
            <a:prstGeom prst="rect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1A00BA-73CE-4155-AB60-3666F313393E}"/>
                </a:ext>
              </a:extLst>
            </p:cNvPr>
            <p:cNvSpPr txBox="1"/>
            <p:nvPr/>
          </p:nvSpPr>
          <p:spPr>
            <a:xfrm>
              <a:off x="292016" y="5411167"/>
              <a:ext cx="2646258" cy="954107"/>
            </a:xfrm>
            <a:prstGeom prst="rect">
              <a:avLst/>
            </a:prstGeom>
            <a:solidFill>
              <a:schemeClr val="bg2">
                <a:lumMod val="75000"/>
                <a:lumOff val="25000"/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</a:p>
            <a:p>
              <a:r>
                <a:rPr lang="en-US" sz="2800" dirty="0">
                  <a:effectLst>
                    <a:glow rad="1270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Sparrow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598842E-A309-4952-88F2-B8F84CCED830}"/>
              </a:ext>
            </a:extLst>
          </p:cNvPr>
          <p:cNvSpPr txBox="1"/>
          <p:nvPr/>
        </p:nvSpPr>
        <p:spPr>
          <a:xfrm>
            <a:off x="257577" y="40725"/>
            <a:ext cx="2651760" cy="138499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Edges and</a:t>
            </a:r>
          </a:p>
          <a:p>
            <a:r>
              <a:rPr lang="en-US" sz="2800" dirty="0"/>
              <a:t>Early Successional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2C6DC1-AFB4-4B42-A835-B30EAF4B1D97}"/>
              </a:ext>
            </a:extLst>
          </p:cNvPr>
          <p:cNvSpPr txBox="1"/>
          <p:nvPr/>
        </p:nvSpPr>
        <p:spPr>
          <a:xfrm>
            <a:off x="9329790" y="40725"/>
            <a:ext cx="2517227" cy="138499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Mature Interior</a:t>
            </a:r>
          </a:p>
          <a:p>
            <a:r>
              <a:rPr lang="en-US" sz="2800" dirty="0"/>
              <a:t>Forest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B164C9B-78B1-40CD-B71E-D4EB95383BEC}"/>
              </a:ext>
            </a:extLst>
          </p:cNvPr>
          <p:cNvSpPr/>
          <p:nvPr/>
        </p:nvSpPr>
        <p:spPr>
          <a:xfrm>
            <a:off x="3246421" y="166167"/>
            <a:ext cx="5828016" cy="1210314"/>
          </a:xfrm>
          <a:prstGeom prst="leftRightArrow">
            <a:avLst>
              <a:gd name="adj1" fmla="val 70842"/>
              <a:gd name="adj2" fmla="val 50000"/>
            </a:avLst>
          </a:prstGeom>
          <a:solidFill>
            <a:schemeClr val="bg1">
              <a:lumMod val="75000"/>
              <a:lumOff val="25000"/>
            </a:schemeClr>
          </a:solid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4FB92-61DB-4A83-B585-C1A646550EB4}"/>
              </a:ext>
            </a:extLst>
          </p:cNvPr>
          <p:cNvSpPr txBox="1"/>
          <p:nvPr/>
        </p:nvSpPr>
        <p:spPr>
          <a:xfrm>
            <a:off x="4389020" y="478936"/>
            <a:ext cx="3885217" cy="58477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Habitat Gradient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7E6307-1E2A-4D5B-A832-5E37EC439423}"/>
              </a:ext>
            </a:extLst>
          </p:cNvPr>
          <p:cNvSpPr txBox="1"/>
          <p:nvPr/>
        </p:nvSpPr>
        <p:spPr>
          <a:xfrm>
            <a:off x="8274237" y="1604458"/>
            <a:ext cx="2517227" cy="132343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8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48829A-B310-4960-B74C-DF9A299782F3}"/>
              </a:ext>
            </a:extLst>
          </p:cNvPr>
          <p:cNvSpPr txBox="1"/>
          <p:nvPr/>
        </p:nvSpPr>
        <p:spPr>
          <a:xfrm>
            <a:off x="11138029" y="1653696"/>
            <a:ext cx="2517227" cy="132343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80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31ED2D-BA11-4685-BC86-AEC556BBD359}"/>
              </a:ext>
            </a:extLst>
          </p:cNvPr>
          <p:cNvSpPr txBox="1"/>
          <p:nvPr/>
        </p:nvSpPr>
        <p:spPr>
          <a:xfrm>
            <a:off x="4025901" y="6179354"/>
            <a:ext cx="8166100" cy="58477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* = only analyzed habitat at forest points</a:t>
            </a:r>
          </a:p>
        </p:txBody>
      </p:sp>
    </p:spTree>
    <p:extLst>
      <p:ext uri="{BB962C8B-B14F-4D97-AF65-F5344CB8AC3E}">
        <p14:creationId xmlns:p14="http://schemas.microsoft.com/office/powerpoint/2010/main" val="133696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776" y="316605"/>
            <a:ext cx="10018713" cy="1752599"/>
          </a:xfrm>
        </p:spPr>
        <p:txBody>
          <a:bodyPr/>
          <a:lstStyle/>
          <a:p>
            <a:r>
              <a:rPr lang="en-US" dirty="0"/>
              <a:t>Landscape Metrics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472E0E-498C-40DA-A8F7-57C7DE16B6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9202" y="4112878"/>
            <a:ext cx="2646258" cy="2011680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6EAC4-B0CB-459D-BDC4-26ED1C45D1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57"/>
          <a:stretch/>
        </p:blipFill>
        <p:spPr>
          <a:xfrm>
            <a:off x="6299202" y="1577704"/>
            <a:ext cx="2583373" cy="201168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1770C3-D307-406E-BB5F-6DC7ED8B97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084" y="1614165"/>
            <a:ext cx="2560865" cy="2002015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7" name="Picture 6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F9FDAAA8-B72C-42B4-82F6-2A5A2E257F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083" y="4092709"/>
            <a:ext cx="2518486" cy="2002016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272D0-5689-47CB-A4C0-4997CA828C54}"/>
              </a:ext>
            </a:extLst>
          </p:cNvPr>
          <p:cNvSpPr txBox="1"/>
          <p:nvPr/>
        </p:nvSpPr>
        <p:spPr>
          <a:xfrm>
            <a:off x="2405926" y="1574513"/>
            <a:ext cx="3486874" cy="21031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-Forest in 10 km (-)</a:t>
            </a:r>
          </a:p>
          <a:p>
            <a:r>
              <a:rPr lang="en-US" sz="2800" dirty="0"/>
              <a:t>-Forest in 1 km (-)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150EC-1C19-4392-BA82-AE7AB8FADFFC}"/>
              </a:ext>
            </a:extLst>
          </p:cNvPr>
          <p:cNvSpPr txBox="1"/>
          <p:nvPr/>
        </p:nvSpPr>
        <p:spPr>
          <a:xfrm>
            <a:off x="2438654" y="4041973"/>
            <a:ext cx="3454146" cy="21031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-Forest in 10 km (+)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F41E1-0CEC-45B1-9ED4-DE0519F24A36}"/>
              </a:ext>
            </a:extLst>
          </p:cNvPr>
          <p:cNvSpPr txBox="1"/>
          <p:nvPr/>
        </p:nvSpPr>
        <p:spPr>
          <a:xfrm>
            <a:off x="8386212" y="1531984"/>
            <a:ext cx="3548013" cy="21031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(none)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780CB-A647-4417-AA4D-9745A877CE92}"/>
              </a:ext>
            </a:extLst>
          </p:cNvPr>
          <p:cNvSpPr txBox="1"/>
          <p:nvPr/>
        </p:nvSpPr>
        <p:spPr>
          <a:xfrm>
            <a:off x="8386213" y="4067157"/>
            <a:ext cx="3548012" cy="21031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-Forest in 10 km (+)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55F93-F317-4CD2-B9CA-2B3C6A7A24B1}"/>
              </a:ext>
            </a:extLst>
          </p:cNvPr>
          <p:cNvSpPr txBox="1"/>
          <p:nvPr/>
        </p:nvSpPr>
        <p:spPr>
          <a:xfrm>
            <a:off x="389767" y="5339280"/>
            <a:ext cx="2048887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Common Yellowthroat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1518A-209C-46EF-A22B-3289EEE9D706}"/>
              </a:ext>
            </a:extLst>
          </p:cNvPr>
          <p:cNvSpPr txBox="1"/>
          <p:nvPr/>
        </p:nvSpPr>
        <p:spPr>
          <a:xfrm>
            <a:off x="6224415" y="2826966"/>
            <a:ext cx="2236584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Eastern</a:t>
            </a:r>
          </a:p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Wood-Pewee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F12E4-B3C3-4C45-B39A-49E1B24122B0}"/>
              </a:ext>
            </a:extLst>
          </p:cNvPr>
          <p:cNvSpPr txBox="1"/>
          <p:nvPr/>
        </p:nvSpPr>
        <p:spPr>
          <a:xfrm>
            <a:off x="474083" y="2785183"/>
            <a:ext cx="1931843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Field Sparrow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0A1178-4E98-4009-BB1D-37E64738065F}"/>
              </a:ext>
            </a:extLst>
          </p:cNvPr>
          <p:cNvSpPr txBox="1"/>
          <p:nvPr/>
        </p:nvSpPr>
        <p:spPr>
          <a:xfrm>
            <a:off x="6299202" y="5263728"/>
            <a:ext cx="2087010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Acadian Flycatcher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496E5-591A-4095-B05C-49643DD9D325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2 Results</a:t>
            </a:r>
          </a:p>
        </p:txBody>
      </p:sp>
    </p:spTree>
    <p:extLst>
      <p:ext uri="{BB962C8B-B14F-4D97-AF65-F5344CB8AC3E}">
        <p14:creationId xmlns:p14="http://schemas.microsoft.com/office/powerpoint/2010/main" val="22288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6949A36-BF1C-4EBC-9BC0-73560E917D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0097" y="1556069"/>
            <a:ext cx="4162096" cy="4796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F6DA5-C6B1-4749-BE90-C1E9B1B8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Forest Birds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049F8-40FC-4F5C-80C0-3B2BD6B74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26" y="1748358"/>
            <a:ext cx="6905571" cy="419548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Deciduous forests in the Midwest are home to &gt;120 species of breeding birds</a:t>
            </a:r>
          </a:p>
          <a:p>
            <a:r>
              <a:rPr lang="en-US" sz="3200" dirty="0"/>
              <a:t>Vegetation at a variety of spatial scales drives distributions and densities</a:t>
            </a:r>
          </a:p>
          <a:p>
            <a:r>
              <a:rPr lang="en-US" sz="3200" dirty="0"/>
              <a:t>&gt;60% of “eastern” deciduous forest species in decline</a:t>
            </a:r>
          </a:p>
        </p:txBody>
      </p:sp>
    </p:spTree>
    <p:extLst>
      <p:ext uri="{BB962C8B-B14F-4D97-AF65-F5344CB8AC3E}">
        <p14:creationId xmlns:p14="http://schemas.microsoft.com/office/powerpoint/2010/main" val="2715619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776" y="316605"/>
            <a:ext cx="10018713" cy="1752599"/>
          </a:xfrm>
        </p:spPr>
        <p:txBody>
          <a:bodyPr/>
          <a:lstStyle/>
          <a:p>
            <a:r>
              <a:rPr lang="en-US" dirty="0"/>
              <a:t>Distance to Edge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472E0E-498C-40DA-A8F7-57C7DE16B6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9202" y="4112878"/>
            <a:ext cx="2646258" cy="2011680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6EAC4-B0CB-459D-BDC4-26ED1C45D1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57"/>
          <a:stretch/>
        </p:blipFill>
        <p:spPr>
          <a:xfrm>
            <a:off x="6299202" y="1577704"/>
            <a:ext cx="2583373" cy="201168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1770C3-D307-406E-BB5F-6DC7ED8B97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084" y="1614165"/>
            <a:ext cx="2560865" cy="2002015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7" name="Picture 6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F9FDAAA8-B72C-42B4-82F6-2A5A2E257F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083" y="4092709"/>
            <a:ext cx="2518486" cy="2002016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C272D0-5689-47CB-A4C0-4997CA828C54}"/>
              </a:ext>
            </a:extLst>
          </p:cNvPr>
          <p:cNvSpPr txBox="1"/>
          <p:nvPr/>
        </p:nvSpPr>
        <p:spPr>
          <a:xfrm>
            <a:off x="2405926" y="1574513"/>
            <a:ext cx="3486874" cy="2057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Strongly negative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150EC-1C19-4392-BA82-AE7AB8FADFFC}"/>
              </a:ext>
            </a:extLst>
          </p:cNvPr>
          <p:cNvSpPr txBox="1"/>
          <p:nvPr/>
        </p:nvSpPr>
        <p:spPr>
          <a:xfrm>
            <a:off x="2438654" y="4041973"/>
            <a:ext cx="3454146" cy="21031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F41E1-0CEC-45B1-9ED4-DE0519F24A36}"/>
              </a:ext>
            </a:extLst>
          </p:cNvPr>
          <p:cNvSpPr txBox="1"/>
          <p:nvPr/>
        </p:nvSpPr>
        <p:spPr>
          <a:xfrm>
            <a:off x="8386212" y="1531984"/>
            <a:ext cx="3548013" cy="21031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Positive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780CB-A647-4417-AA4D-9745A877CE92}"/>
              </a:ext>
            </a:extLst>
          </p:cNvPr>
          <p:cNvSpPr txBox="1"/>
          <p:nvPr/>
        </p:nvSpPr>
        <p:spPr>
          <a:xfrm>
            <a:off x="8386213" y="4067156"/>
            <a:ext cx="3548012" cy="21031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Positive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55F93-F317-4CD2-B9CA-2B3C6A7A24B1}"/>
              </a:ext>
            </a:extLst>
          </p:cNvPr>
          <p:cNvSpPr txBox="1"/>
          <p:nvPr/>
        </p:nvSpPr>
        <p:spPr>
          <a:xfrm>
            <a:off x="389767" y="5339280"/>
            <a:ext cx="2048887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Common Yellowthroat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1518A-209C-46EF-A22B-3289EEE9D706}"/>
              </a:ext>
            </a:extLst>
          </p:cNvPr>
          <p:cNvSpPr txBox="1"/>
          <p:nvPr/>
        </p:nvSpPr>
        <p:spPr>
          <a:xfrm>
            <a:off x="6224415" y="2826966"/>
            <a:ext cx="2236584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Eastern</a:t>
            </a:r>
          </a:p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Wood-Pewee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F12E4-B3C3-4C45-B39A-49E1B24122B0}"/>
              </a:ext>
            </a:extLst>
          </p:cNvPr>
          <p:cNvSpPr txBox="1"/>
          <p:nvPr/>
        </p:nvSpPr>
        <p:spPr>
          <a:xfrm>
            <a:off x="474083" y="2785183"/>
            <a:ext cx="1931843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Field Sparrow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0A1178-4E98-4009-BB1D-37E64738065F}"/>
              </a:ext>
            </a:extLst>
          </p:cNvPr>
          <p:cNvSpPr txBox="1"/>
          <p:nvPr/>
        </p:nvSpPr>
        <p:spPr>
          <a:xfrm>
            <a:off x="6299202" y="5263728"/>
            <a:ext cx="2087010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Acadian Flycatcher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7F5013-FCEF-4629-9C9F-BCE7D66FBE80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2 Results</a:t>
            </a:r>
          </a:p>
        </p:txBody>
      </p:sp>
    </p:spTree>
    <p:extLst>
      <p:ext uri="{BB962C8B-B14F-4D97-AF65-F5344CB8AC3E}">
        <p14:creationId xmlns:p14="http://schemas.microsoft.com/office/powerpoint/2010/main" val="646571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776" y="316605"/>
            <a:ext cx="10018713" cy="1752599"/>
          </a:xfrm>
        </p:spPr>
        <p:txBody>
          <a:bodyPr/>
          <a:lstStyle/>
          <a:p>
            <a:r>
              <a:rPr lang="en-US" dirty="0"/>
              <a:t>Point-Scale Vegetation Metrics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472E0E-498C-40DA-A8F7-57C7DE16B6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9202" y="4112878"/>
            <a:ext cx="2646258" cy="2011680"/>
          </a:xfrm>
          <a:prstGeom prst="rect">
            <a:avLst/>
          </a:prstGeom>
          <a:ln w="76200">
            <a:solidFill>
              <a:srgbClr val="FFC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6EAC4-B0CB-459D-BDC4-26ED1C45D1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57"/>
          <a:stretch/>
        </p:blipFill>
        <p:spPr>
          <a:xfrm>
            <a:off x="6299202" y="1577704"/>
            <a:ext cx="2583373" cy="2011680"/>
          </a:xfrm>
          <a:prstGeom prst="rect">
            <a:avLst/>
          </a:prstGeom>
          <a:ln w="76200">
            <a:solidFill>
              <a:srgbClr val="92D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1770C3-D307-406E-BB5F-6DC7ED8B97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084" y="1614165"/>
            <a:ext cx="2560865" cy="2002015"/>
          </a:xfrm>
          <a:prstGeom prst="rect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7" name="Picture 6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F9FDAAA8-B72C-42B4-82F6-2A5A2E257F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083" y="4092709"/>
            <a:ext cx="2518486" cy="2002016"/>
          </a:xfrm>
          <a:prstGeom prst="rect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355F93-F317-4CD2-B9CA-2B3C6A7A24B1}"/>
              </a:ext>
            </a:extLst>
          </p:cNvPr>
          <p:cNvSpPr txBox="1"/>
          <p:nvPr/>
        </p:nvSpPr>
        <p:spPr>
          <a:xfrm>
            <a:off x="389767" y="5339280"/>
            <a:ext cx="2048887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Common Yellowthroat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1518A-209C-46EF-A22B-3289EEE9D706}"/>
              </a:ext>
            </a:extLst>
          </p:cNvPr>
          <p:cNvSpPr txBox="1"/>
          <p:nvPr/>
        </p:nvSpPr>
        <p:spPr>
          <a:xfrm>
            <a:off x="6224415" y="2826966"/>
            <a:ext cx="2236584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Eastern</a:t>
            </a:r>
          </a:p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Wood-Pewee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F12E4-B3C3-4C45-B39A-49E1B24122B0}"/>
              </a:ext>
            </a:extLst>
          </p:cNvPr>
          <p:cNvSpPr txBox="1"/>
          <p:nvPr/>
        </p:nvSpPr>
        <p:spPr>
          <a:xfrm>
            <a:off x="474083" y="2785183"/>
            <a:ext cx="1931843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Field Sparrow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0A1178-4E98-4009-BB1D-37E64738065F}"/>
              </a:ext>
            </a:extLst>
          </p:cNvPr>
          <p:cNvSpPr txBox="1"/>
          <p:nvPr/>
        </p:nvSpPr>
        <p:spPr>
          <a:xfrm>
            <a:off x="6299202" y="5263728"/>
            <a:ext cx="2087010" cy="830997"/>
          </a:xfrm>
          <a:prstGeom prst="rect">
            <a:avLst/>
          </a:prstGeom>
          <a:solidFill>
            <a:schemeClr val="bg2">
              <a:lumMod val="60000"/>
              <a:lumOff val="40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Acadian Flycatcher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FF0CC-C0B3-4993-8B8B-CFB915C70BB0}"/>
              </a:ext>
            </a:extLst>
          </p:cNvPr>
          <p:cNvSpPr txBox="1"/>
          <p:nvPr/>
        </p:nvSpPr>
        <p:spPr>
          <a:xfrm>
            <a:off x="2487212" y="1577768"/>
            <a:ext cx="3359548" cy="21031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-</a:t>
            </a:r>
            <a:r>
              <a:rPr lang="en-US" sz="2800" dirty="0" err="1"/>
              <a:t>Midstory</a:t>
            </a:r>
            <a:r>
              <a:rPr lang="en-US" sz="2800" dirty="0"/>
              <a:t> 2.5 m (+)</a:t>
            </a:r>
          </a:p>
          <a:p>
            <a:r>
              <a:rPr lang="en-US" sz="2800" dirty="0"/>
              <a:t>-Grassy cover (+)</a:t>
            </a:r>
          </a:p>
          <a:p>
            <a:r>
              <a:rPr lang="en-US" sz="2800" dirty="0"/>
              <a:t>-Litter cover (+)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A0B694-B24B-43FE-9B37-C051C0C9454F}"/>
              </a:ext>
            </a:extLst>
          </p:cNvPr>
          <p:cNvSpPr txBox="1"/>
          <p:nvPr/>
        </p:nvSpPr>
        <p:spPr>
          <a:xfrm>
            <a:off x="2519940" y="4045226"/>
            <a:ext cx="3359548" cy="21031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-Green cover (+)</a:t>
            </a:r>
          </a:p>
          <a:p>
            <a:r>
              <a:rPr lang="en-US" sz="2800" dirty="0"/>
              <a:t>-Litter cover (-)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743B6-A91D-4AE8-AD88-9DCBD1E7F704}"/>
              </a:ext>
            </a:extLst>
          </p:cNvPr>
          <p:cNvSpPr txBox="1"/>
          <p:nvPr/>
        </p:nvSpPr>
        <p:spPr>
          <a:xfrm>
            <a:off x="8381704" y="1532729"/>
            <a:ext cx="3548013" cy="21031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-Proportion oak (+)</a:t>
            </a:r>
          </a:p>
          <a:p>
            <a:r>
              <a:rPr lang="en-US" sz="2800" dirty="0"/>
              <a:t>-Litter cover (+)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CECC65-90B9-4A7E-953F-702BE55A9A06}"/>
              </a:ext>
            </a:extLst>
          </p:cNvPr>
          <p:cNvSpPr txBox="1"/>
          <p:nvPr/>
        </p:nvSpPr>
        <p:spPr>
          <a:xfrm>
            <a:off x="8381705" y="4054308"/>
            <a:ext cx="3548012" cy="21031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762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-</a:t>
            </a:r>
            <a:r>
              <a:rPr lang="en-US" sz="2800" dirty="0" err="1"/>
              <a:t>Midstory</a:t>
            </a:r>
            <a:r>
              <a:rPr lang="en-US" sz="2800" dirty="0"/>
              <a:t> 2.5 m (+)</a:t>
            </a:r>
          </a:p>
          <a:p>
            <a:r>
              <a:rPr lang="en-US" sz="2800" dirty="0"/>
              <a:t>-Shrub density (-)</a:t>
            </a:r>
          </a:p>
          <a:p>
            <a:r>
              <a:rPr lang="en-US" sz="2800" dirty="0"/>
              <a:t>-Litter cover (+)</a:t>
            </a:r>
          </a:p>
          <a:p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ECE5B-B75A-4C39-ACAA-5D6E04CBDBED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2 Results</a:t>
            </a:r>
          </a:p>
        </p:txBody>
      </p:sp>
    </p:spTree>
    <p:extLst>
      <p:ext uri="{BB962C8B-B14F-4D97-AF65-F5344CB8AC3E}">
        <p14:creationId xmlns:p14="http://schemas.microsoft.com/office/powerpoint/2010/main" val="1276779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DBAE-2496-4136-A100-4809D37E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811" y="2522818"/>
            <a:ext cx="9404723" cy="1400530"/>
          </a:xfrm>
        </p:spPr>
        <p:txBody>
          <a:bodyPr/>
          <a:lstStyle/>
          <a:p>
            <a:r>
              <a:rPr lang="en-US" sz="6000" dirty="0"/>
              <a:t>SGCN Maps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BBB01-1BA5-4010-9293-8F34027946A4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2 Results</a:t>
            </a:r>
          </a:p>
        </p:txBody>
      </p:sp>
    </p:spTree>
    <p:extLst>
      <p:ext uri="{BB962C8B-B14F-4D97-AF65-F5344CB8AC3E}">
        <p14:creationId xmlns:p14="http://schemas.microsoft.com/office/powerpoint/2010/main" val="100585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07AD67-4592-4BDB-88C0-E7B95827E30A}"/>
              </a:ext>
            </a:extLst>
          </p:cNvPr>
          <p:cNvSpPr/>
          <p:nvPr/>
        </p:nvSpPr>
        <p:spPr>
          <a:xfrm>
            <a:off x="36140" y="525475"/>
            <a:ext cx="6148968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30F09-7BB4-4F3A-8F88-A3E79F31E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903133"/>
            <a:ext cx="8825657" cy="19156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7E08AC-B9CB-4EC1-BCEB-2DE7053B2BB3}"/>
              </a:ext>
            </a:extLst>
          </p:cNvPr>
          <p:cNvSpPr txBox="1">
            <a:spLocks/>
          </p:cNvSpPr>
          <p:nvPr/>
        </p:nvSpPr>
        <p:spPr>
          <a:xfrm>
            <a:off x="1154955" y="3903134"/>
            <a:ext cx="8825657" cy="1915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447F2-7BBD-4809-A91B-663ED9CCCDFF}"/>
              </a:ext>
            </a:extLst>
          </p:cNvPr>
          <p:cNvSpPr/>
          <p:nvPr/>
        </p:nvSpPr>
        <p:spPr>
          <a:xfrm>
            <a:off x="6185108" y="525475"/>
            <a:ext cx="5912646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5614E-27FF-4345-AC9B-49A3D5CC037C}"/>
              </a:ext>
            </a:extLst>
          </p:cNvPr>
          <p:cNvSpPr txBox="1">
            <a:spLocks/>
          </p:cNvSpPr>
          <p:nvPr/>
        </p:nvSpPr>
        <p:spPr>
          <a:xfrm>
            <a:off x="1623112" y="41738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Sand Creek </a:t>
            </a:r>
          </a:p>
          <a:p>
            <a:r>
              <a:rPr lang="en-US" sz="3200" dirty="0">
                <a:solidFill>
                  <a:schemeClr val="bg1"/>
                </a:solidFill>
              </a:rPr>
              <a:t>(less forest)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E6CB65-B971-414F-99FF-C33B45CCCA71}"/>
              </a:ext>
            </a:extLst>
          </p:cNvPr>
          <p:cNvSpPr txBox="1">
            <a:spLocks/>
          </p:cNvSpPr>
          <p:nvPr/>
        </p:nvSpPr>
        <p:spPr>
          <a:xfrm>
            <a:off x="8314075" y="47277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Thousand Acres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(more forest)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978BCA-DBD0-449A-8552-E853D8CA6B2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316" y="2057400"/>
            <a:ext cx="5752684" cy="4157341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BFB20F-7F27-4A7A-9EDD-72E3BA7A990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87732" y="2402207"/>
            <a:ext cx="5578110" cy="4038405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0A9D4-731A-43CE-95A6-6E8A9825F0D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02972" y="527906"/>
            <a:ext cx="2871410" cy="385373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67240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07AD67-4592-4BDB-88C0-E7B95827E30A}"/>
              </a:ext>
            </a:extLst>
          </p:cNvPr>
          <p:cNvSpPr/>
          <p:nvPr/>
        </p:nvSpPr>
        <p:spPr>
          <a:xfrm>
            <a:off x="36140" y="525475"/>
            <a:ext cx="6148968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30F09-7BB4-4F3A-8F88-A3E79F31E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903133"/>
            <a:ext cx="8825657" cy="19156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7E08AC-B9CB-4EC1-BCEB-2DE7053B2BB3}"/>
              </a:ext>
            </a:extLst>
          </p:cNvPr>
          <p:cNvSpPr txBox="1">
            <a:spLocks/>
          </p:cNvSpPr>
          <p:nvPr/>
        </p:nvSpPr>
        <p:spPr>
          <a:xfrm>
            <a:off x="1154955" y="3903134"/>
            <a:ext cx="8825657" cy="1915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E7BA1-8633-4CCA-801A-C7AA701BF2C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9370" y="1763693"/>
            <a:ext cx="6130868" cy="427888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4447F2-7BBD-4809-A91B-663ED9CCCDFF}"/>
              </a:ext>
            </a:extLst>
          </p:cNvPr>
          <p:cNvSpPr/>
          <p:nvPr/>
        </p:nvSpPr>
        <p:spPr>
          <a:xfrm>
            <a:off x="6185108" y="525475"/>
            <a:ext cx="5912646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6D59A-60C0-4475-A8B9-02FC1B5F04A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60708" y="2097100"/>
            <a:ext cx="5718947" cy="4151881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FB65C-FB42-404E-B065-4F8BF5528278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08624" y="525475"/>
            <a:ext cx="3179998" cy="37195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465614E-27FF-4345-AC9B-49A3D5CC037C}"/>
              </a:ext>
            </a:extLst>
          </p:cNvPr>
          <p:cNvSpPr txBox="1">
            <a:spLocks/>
          </p:cNvSpPr>
          <p:nvPr/>
        </p:nvSpPr>
        <p:spPr>
          <a:xfrm>
            <a:off x="1623112" y="41738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Sand Creek </a:t>
            </a:r>
          </a:p>
          <a:p>
            <a:r>
              <a:rPr lang="en-US" sz="3200" dirty="0">
                <a:solidFill>
                  <a:schemeClr val="bg1"/>
                </a:solidFill>
              </a:rPr>
              <a:t>(less forest)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E6CB65-B971-414F-99FF-C33B45CCCA71}"/>
              </a:ext>
            </a:extLst>
          </p:cNvPr>
          <p:cNvSpPr txBox="1">
            <a:spLocks/>
          </p:cNvSpPr>
          <p:nvPr/>
        </p:nvSpPr>
        <p:spPr>
          <a:xfrm>
            <a:off x="8314075" y="47277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Thousand Acres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(more forest)</a:t>
            </a:r>
          </a:p>
        </p:txBody>
      </p:sp>
    </p:spTree>
    <p:extLst>
      <p:ext uri="{BB962C8B-B14F-4D97-AF65-F5344CB8AC3E}">
        <p14:creationId xmlns:p14="http://schemas.microsoft.com/office/powerpoint/2010/main" val="1026715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07AD67-4592-4BDB-88C0-E7B95827E30A}"/>
              </a:ext>
            </a:extLst>
          </p:cNvPr>
          <p:cNvSpPr/>
          <p:nvPr/>
        </p:nvSpPr>
        <p:spPr>
          <a:xfrm>
            <a:off x="36140" y="525475"/>
            <a:ext cx="6148968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30F09-7BB4-4F3A-8F88-A3E79F31E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903133"/>
            <a:ext cx="8825657" cy="19156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7E08AC-B9CB-4EC1-BCEB-2DE7053B2BB3}"/>
              </a:ext>
            </a:extLst>
          </p:cNvPr>
          <p:cNvSpPr txBox="1">
            <a:spLocks/>
          </p:cNvSpPr>
          <p:nvPr/>
        </p:nvSpPr>
        <p:spPr>
          <a:xfrm>
            <a:off x="1154955" y="3903134"/>
            <a:ext cx="8825657" cy="1915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447F2-7BBD-4809-A91B-663ED9CCCDFF}"/>
              </a:ext>
            </a:extLst>
          </p:cNvPr>
          <p:cNvSpPr/>
          <p:nvPr/>
        </p:nvSpPr>
        <p:spPr>
          <a:xfrm>
            <a:off x="6185108" y="525474"/>
            <a:ext cx="5912646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5614E-27FF-4345-AC9B-49A3D5CC037C}"/>
              </a:ext>
            </a:extLst>
          </p:cNvPr>
          <p:cNvSpPr txBox="1">
            <a:spLocks/>
          </p:cNvSpPr>
          <p:nvPr/>
        </p:nvSpPr>
        <p:spPr>
          <a:xfrm>
            <a:off x="1623112" y="41738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Sand Creek </a:t>
            </a:r>
          </a:p>
          <a:p>
            <a:r>
              <a:rPr lang="en-US" sz="3200" dirty="0">
                <a:solidFill>
                  <a:schemeClr val="bg1"/>
                </a:solidFill>
              </a:rPr>
              <a:t>(less forest)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E6CB65-B971-414F-99FF-C33B45CCCA71}"/>
              </a:ext>
            </a:extLst>
          </p:cNvPr>
          <p:cNvSpPr txBox="1">
            <a:spLocks/>
          </p:cNvSpPr>
          <p:nvPr/>
        </p:nvSpPr>
        <p:spPr>
          <a:xfrm>
            <a:off x="8314075" y="47277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Thousand Acres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(more forest)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9AD757-FA61-49AC-9491-819FEF428B9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" t="-497" r="-490" b="497"/>
          <a:stretch/>
        </p:blipFill>
        <p:spPr bwMode="auto">
          <a:xfrm>
            <a:off x="308158" y="2148678"/>
            <a:ext cx="5559242" cy="4183847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2DC8C6-8DD8-431C-9FDC-D1BD9435462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473" y="2362199"/>
            <a:ext cx="5585602" cy="3901441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EAC184-B287-402C-81DD-E22E4D8C602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5651" y="525474"/>
            <a:ext cx="2709590" cy="41163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3417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07AD67-4592-4BDB-88C0-E7B95827E30A}"/>
              </a:ext>
            </a:extLst>
          </p:cNvPr>
          <p:cNvSpPr/>
          <p:nvPr/>
        </p:nvSpPr>
        <p:spPr>
          <a:xfrm>
            <a:off x="36140" y="525475"/>
            <a:ext cx="6148968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30F09-7BB4-4F3A-8F88-A3E79F31E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903133"/>
            <a:ext cx="8825657" cy="19156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7E08AC-B9CB-4EC1-BCEB-2DE7053B2BB3}"/>
              </a:ext>
            </a:extLst>
          </p:cNvPr>
          <p:cNvSpPr txBox="1">
            <a:spLocks/>
          </p:cNvSpPr>
          <p:nvPr/>
        </p:nvSpPr>
        <p:spPr>
          <a:xfrm>
            <a:off x="1154955" y="3903134"/>
            <a:ext cx="8825657" cy="1915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447F2-7BBD-4809-A91B-663ED9CCCDFF}"/>
              </a:ext>
            </a:extLst>
          </p:cNvPr>
          <p:cNvSpPr/>
          <p:nvPr/>
        </p:nvSpPr>
        <p:spPr>
          <a:xfrm>
            <a:off x="6185108" y="525475"/>
            <a:ext cx="5912646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5614E-27FF-4345-AC9B-49A3D5CC037C}"/>
              </a:ext>
            </a:extLst>
          </p:cNvPr>
          <p:cNvSpPr txBox="1">
            <a:spLocks/>
          </p:cNvSpPr>
          <p:nvPr/>
        </p:nvSpPr>
        <p:spPr>
          <a:xfrm>
            <a:off x="1623112" y="41738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Sand Creek </a:t>
            </a:r>
          </a:p>
          <a:p>
            <a:r>
              <a:rPr lang="en-US" sz="3200" dirty="0">
                <a:solidFill>
                  <a:schemeClr val="bg1"/>
                </a:solidFill>
              </a:rPr>
              <a:t>(less forest)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E6CB65-B971-414F-99FF-C33B45CCCA71}"/>
              </a:ext>
            </a:extLst>
          </p:cNvPr>
          <p:cNvSpPr txBox="1">
            <a:spLocks/>
          </p:cNvSpPr>
          <p:nvPr/>
        </p:nvSpPr>
        <p:spPr>
          <a:xfrm>
            <a:off x="8314075" y="47277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Thousand Acres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(more forest)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A8A100-9B8C-4BEC-9C06-90D81C1CC73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" t="1229" r="114" b="-1229"/>
          <a:stretch/>
        </p:blipFill>
        <p:spPr bwMode="auto">
          <a:xfrm>
            <a:off x="276826" y="2076594"/>
            <a:ext cx="5812536" cy="4308892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94AB12-707B-409E-9EC1-F6865B11053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25472" y="2450592"/>
            <a:ext cx="5623723" cy="3881933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09853F-0C22-4DB3-84A3-6A09E5CE661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8953" y="525474"/>
            <a:ext cx="2572312" cy="39912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73626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41" y="306095"/>
            <a:ext cx="10018713" cy="1752599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9EAE48-18CE-4C70-86A1-9E62AA1D6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3499"/>
            <a:ext cx="11185253" cy="5524501"/>
          </a:xfrm>
        </p:spPr>
        <p:txBody>
          <a:bodyPr>
            <a:normAutofit fontScale="92500" lnSpcReduction="200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Landscape and edge covariates important for most species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Prevalence of leaf litter in models surprising, especially for Field Sparrow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Site-level covariates are mostly species specific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No single management strategy for all species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Maintain interior forest for Acadian Flycatcher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Keep edge and open habitat for Field Sparrow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Maps will be useful for conservation planning (birding trail)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800" dirty="0">
              <a:cs typeface="Times New Roman" panose="02020603050405020304" pitchFamily="18" charset="0"/>
            </a:endParaRPr>
          </a:p>
          <a:p>
            <a:pPr marL="1303846" lvl="1" indent="-457189">
              <a:buFont typeface="Arial" panose="020B0604020202020204" pitchFamily="34" charset="0"/>
              <a:buChar char="•"/>
            </a:pPr>
            <a:endParaRPr lang="en-US" sz="3200" dirty="0">
              <a:cs typeface="Times New Roman" panose="02020603050405020304" pitchFamily="18" charset="0"/>
            </a:endParaRP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600" dirty="0"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3963B-6C60-45E2-827F-A2E0CE420B38}"/>
              </a:ext>
            </a:extLst>
          </p:cNvPr>
          <p:cNvSpPr txBox="1"/>
          <p:nvPr/>
        </p:nvSpPr>
        <p:spPr>
          <a:xfrm>
            <a:off x="10311019" y="0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1751139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mall blue bird perched on a tree branch&#10;&#10;Description automatically generated">
            <a:extLst>
              <a:ext uri="{FF2B5EF4-FFF2-40B4-BE49-F238E27FC236}">
                <a16:creationId xmlns:a16="http://schemas.microsoft.com/office/drawing/2014/main" id="{A7C3CC9A-F816-4A9A-82B9-913746969E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558" y="336353"/>
            <a:ext cx="3814025" cy="429768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34697" y="5052036"/>
            <a:ext cx="11087403" cy="1752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CHAPTER 3: BIRD DIVERSITY-HABITAT RELATIONSHIPS IN SOUTH-CENTRAL IOWA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F9150-02D3-4F34-AFD4-F4EDDBCF0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343" y="336353"/>
            <a:ext cx="3184458" cy="429768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AA81B-E173-4EC6-9939-7EEFB6DDA6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199" y="336353"/>
            <a:ext cx="3580220" cy="429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049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059" y="393700"/>
            <a:ext cx="10018713" cy="1752599"/>
          </a:xfrm>
        </p:spPr>
        <p:txBody>
          <a:bodyPr/>
          <a:lstStyle/>
          <a:p>
            <a:r>
              <a:rPr lang="en-US" dirty="0"/>
              <a:t>Overall Diversity 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10C2E-A20C-4184-BECC-31F8EBCDC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9" y="1145038"/>
            <a:ext cx="11570742" cy="4770385"/>
          </a:xfrm>
        </p:spPr>
        <p:txBody>
          <a:bodyPr>
            <a:noAutofit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Modeled densities for 77 breeding species (excluded 49 additional species; migrants, ducks, owls, etc.)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Wide range of species-specific densities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000" dirty="0">
                <a:latin typeface="+mn-lt"/>
                <a:cs typeface="Times New Roman" panose="02020603050405020304" pitchFamily="18" charset="0"/>
              </a:rPr>
              <a:t>0.001 birds/ha (Hooded Warbler)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000" dirty="0">
                <a:latin typeface="+mn-lt"/>
                <a:cs typeface="Times New Roman" panose="02020603050405020304" pitchFamily="18" charset="0"/>
              </a:rPr>
              <a:t>0.860 birds/ha (Gray Catbird)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000" dirty="0">
                <a:latin typeface="+mn-lt"/>
                <a:cs typeface="Times New Roman" panose="02020603050405020304" pitchFamily="18" charset="0"/>
              </a:rPr>
              <a:t>Median = 0.030 birds/ha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n-lt"/>
                <a:ea typeface="Calibri" panose="020F0502020204030204" pitchFamily="34" charset="0"/>
              </a:rPr>
              <a:t>Point-scale species richness estimates ranged from 13.2 to 22.1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n-lt"/>
                <a:ea typeface="Calibri" panose="020F0502020204030204" pitchFamily="34" charset="0"/>
              </a:rPr>
              <a:t>HDS species richness &gt; “raw” species richness by 4.4 species on average</a:t>
            </a:r>
            <a:endParaRPr lang="en-US" sz="3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F150C-CCC2-48E3-94C9-7F94400B6A52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63175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0AA2-F208-4189-8447-CA3D9F17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Birds and Human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D5AF0-C9FA-4188-8321-A51A63403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45" y="1331259"/>
            <a:ext cx="7459297" cy="5382390"/>
          </a:xfrm>
        </p:spPr>
        <p:txBody>
          <a:bodyPr>
            <a:noAutofit/>
          </a:bodyPr>
          <a:lstStyle/>
          <a:p>
            <a:r>
              <a:rPr lang="en-US" sz="3200" dirty="0"/>
              <a:t>Negative effects</a:t>
            </a:r>
          </a:p>
          <a:p>
            <a:pPr lvl="1"/>
            <a:r>
              <a:rPr lang="en-US" sz="3200" dirty="0"/>
              <a:t>Deforestation and fragmentation</a:t>
            </a:r>
          </a:p>
          <a:p>
            <a:pPr lvl="1"/>
            <a:r>
              <a:rPr lang="en-US" sz="3200" dirty="0"/>
              <a:t>Suburban and agricultural disturbance</a:t>
            </a:r>
          </a:p>
          <a:p>
            <a:pPr lvl="1"/>
            <a:r>
              <a:rPr lang="en-US" sz="3200" dirty="0"/>
              <a:t>Conversion to even-age monoculture</a:t>
            </a:r>
          </a:p>
          <a:p>
            <a:r>
              <a:rPr lang="en-US" sz="3200" dirty="0"/>
              <a:t>Positive effects</a:t>
            </a:r>
          </a:p>
          <a:p>
            <a:pPr lvl="1"/>
            <a:r>
              <a:rPr lang="en-US" sz="3200" dirty="0"/>
              <a:t>Reforestation</a:t>
            </a:r>
          </a:p>
          <a:p>
            <a:pPr lvl="1"/>
            <a:r>
              <a:rPr lang="en-US" sz="3200" dirty="0"/>
              <a:t>Partially thinning canopy trees</a:t>
            </a:r>
          </a:p>
          <a:p>
            <a:endParaRPr lang="en-US" sz="3200" dirty="0"/>
          </a:p>
        </p:txBody>
      </p:sp>
      <p:pic>
        <p:nvPicPr>
          <p:cNvPr id="5" name="Picture 4" descr="A close up of a tree&#10;&#10;Description automatically generated">
            <a:extLst>
              <a:ext uri="{FF2B5EF4-FFF2-40B4-BE49-F238E27FC236}">
                <a16:creationId xmlns:a16="http://schemas.microsoft.com/office/drawing/2014/main" id="{F2951647-887D-4CA9-9CAC-2BDEA91DFB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76044" y="2004058"/>
            <a:ext cx="5382389" cy="40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059" y="393700"/>
            <a:ext cx="10018713" cy="1752599"/>
          </a:xfrm>
        </p:spPr>
        <p:txBody>
          <a:bodyPr/>
          <a:lstStyle/>
          <a:p>
            <a:r>
              <a:rPr lang="en-US" dirty="0"/>
              <a:t>SGCN Diversity 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010C2E-A20C-4184-BECC-31F8EBCDC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56" y="1139371"/>
            <a:ext cx="11570742" cy="4770385"/>
          </a:xfrm>
        </p:spPr>
        <p:txBody>
          <a:bodyPr>
            <a:noAutofit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Found 25 breeding SGCN; excluded one (Horned Lark) due to only a single detection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Wide range of species-specific densities: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000" dirty="0">
                <a:latin typeface="+mn-lt"/>
                <a:cs typeface="Times New Roman" panose="02020603050405020304" pitchFamily="18" charset="0"/>
              </a:rPr>
              <a:t>0.002 birds/ha (</a:t>
            </a:r>
            <a:r>
              <a:rPr lang="en-US" sz="3000" dirty="0" err="1">
                <a:latin typeface="+mn-lt"/>
                <a:cs typeface="Times New Roman" panose="02020603050405020304" pitchFamily="18" charset="0"/>
              </a:rPr>
              <a:t>Veery</a:t>
            </a:r>
            <a:r>
              <a:rPr lang="en-US" sz="3000" dirty="0">
                <a:latin typeface="+mn-lt"/>
                <a:cs typeface="Times New Roman" panose="02020603050405020304" pitchFamily="18" charset="0"/>
              </a:rPr>
              <a:t> and Cerulean Warbler)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000" dirty="0">
                <a:latin typeface="+mn-lt"/>
                <a:cs typeface="Times New Roman" panose="02020603050405020304" pitchFamily="18" charset="0"/>
              </a:rPr>
              <a:t>0.566 birds/ha (Eastern Wood-Pewee)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000" dirty="0">
                <a:latin typeface="+mn-lt"/>
                <a:cs typeface="Times New Roman" panose="02020603050405020304" pitchFamily="18" charset="0"/>
              </a:rPr>
              <a:t>Median = 0.016 birds/ha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n-lt"/>
                <a:ea typeface="Calibri" panose="020F0502020204030204" pitchFamily="34" charset="0"/>
              </a:rPr>
              <a:t>Point-scale SGCN species richness estimates from HDS data ranged from 1.7 to 6.3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+mn-lt"/>
                <a:ea typeface="Calibri" panose="020F0502020204030204" pitchFamily="34" charset="0"/>
              </a:rPr>
              <a:t>HDS SGCN species richness &gt; “raw” SGCN species richness by 0.5 species on average</a:t>
            </a:r>
            <a:endParaRPr lang="en-US" sz="3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868E4-0700-41AE-9A86-39E91E7A8EA0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3567458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043" y="391885"/>
            <a:ext cx="10018713" cy="1752599"/>
          </a:xfrm>
        </p:spPr>
        <p:txBody>
          <a:bodyPr/>
          <a:lstStyle/>
          <a:p>
            <a:r>
              <a:rPr lang="en-US" dirty="0"/>
              <a:t>Species richness versus landscape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3DF6E4-D479-43C3-9F06-7B0672C1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8300" y="1268185"/>
            <a:ext cx="12725400" cy="4770385"/>
          </a:xfrm>
        </p:spPr>
        <p:txBody>
          <a:bodyPr>
            <a:noAutofit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Overall:  Positive relationship with forest at 10 km scale; increase in forest cover by 12% associated with one additional species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SGCN: both linear and quadratic coefficients for forest at 10 km scale, but an overall positive trend (see figure on next slide)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Both: forest at 1 km scale not in top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1E5A6-E84B-4762-85EC-7197AAF27F97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3502337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1B0C-EA15-42AE-90C7-605804B94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017" y="110228"/>
            <a:ext cx="8081261" cy="1400530"/>
          </a:xfrm>
        </p:spPr>
        <p:txBody>
          <a:bodyPr/>
          <a:lstStyle/>
          <a:p>
            <a:r>
              <a:rPr lang="en-US" dirty="0"/>
              <a:t>SGCN species richness versus landscape-scale forest cover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B8B6B-25A5-46FD-A0FB-23492E9D7B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17" y="1431885"/>
            <a:ext cx="8001000" cy="51911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7E2031-F683-4CFE-B5B7-69D8F6A09CAC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3313307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64335-8C4E-4DA2-B134-440D379FFF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023" y="2162964"/>
            <a:ext cx="6122377" cy="469503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9A696F-CEBF-4424-B30A-EE9763800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A7BF2A-B977-47E0-9396-467B0ACE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species richness versus distance to 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6E6E4-318F-4553-8C51-D2EB7A021177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904156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1C2FF-1DA5-4243-BFA0-131E9CAE1C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1858" y="2127007"/>
            <a:ext cx="6511142" cy="4596107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CD85496E-D8AB-491F-BB7D-57FA00E4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SGCN species richness versus distance to 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8FEB8-4DC7-455E-AD97-BF01A2BE38D7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977095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043" y="391885"/>
            <a:ext cx="10018713" cy="1752599"/>
          </a:xfrm>
        </p:spPr>
        <p:txBody>
          <a:bodyPr/>
          <a:lstStyle/>
          <a:p>
            <a:r>
              <a:rPr lang="en-US" dirty="0"/>
              <a:t>Site-scale: Overall species richness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3DF6E4-D479-43C3-9F06-7B0672C1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8300" y="1268185"/>
            <a:ext cx="12560300" cy="4770385"/>
          </a:xfrm>
        </p:spPr>
        <p:txBody>
          <a:bodyPr>
            <a:noAutofit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Positive association with tree species richness, ~7 additional tree species associated with one additional bird species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Negative association with 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midstory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 density at 5 m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Quadratic association with 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midstory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 SD; negative coefficient so “peak” at the mean value of 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midstory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 SD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Negative association with leaf litter cover (see next slide)</a:t>
            </a:r>
          </a:p>
          <a:p>
            <a:pPr marL="389457" indent="0">
              <a:buNone/>
            </a:pPr>
            <a:endParaRPr lang="en-US" sz="3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B71E2-4D21-43B7-8AD7-E95D1560E5B8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1390759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1B0C-EA15-42AE-90C7-605804B94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462" y="133351"/>
            <a:ext cx="7342070" cy="1400530"/>
          </a:xfrm>
        </p:spPr>
        <p:txBody>
          <a:bodyPr/>
          <a:lstStyle/>
          <a:p>
            <a:r>
              <a:rPr lang="en-US" dirty="0"/>
              <a:t>Overall species richness versus leaf litter cover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9483F-AC4B-4E7B-9534-D6790566EA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1462" y="1533881"/>
            <a:ext cx="6382742" cy="5190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08BA76-76D8-42A7-A0AA-7FE3A3A6CFAC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2122711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043" y="391885"/>
            <a:ext cx="10018713" cy="1752599"/>
          </a:xfrm>
        </p:spPr>
        <p:txBody>
          <a:bodyPr/>
          <a:lstStyle/>
          <a:p>
            <a:r>
              <a:rPr lang="en-US" dirty="0"/>
              <a:t>Site-scale: Overall species richness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3DF6E4-D479-43C3-9F06-7B0672C1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8300" y="1268185"/>
            <a:ext cx="12725400" cy="4770385"/>
          </a:xfrm>
        </p:spPr>
        <p:txBody>
          <a:bodyPr>
            <a:noAutofit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Midstory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 density at 2.5 m, shrub density, grassy ground cover, and green ground cover all in top model, but...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3935C-4ADA-49C2-9D60-010AF7249BCD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3127916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B596AD-8B4F-4388-957C-63ACCF5B28A4}"/>
              </a:ext>
            </a:extLst>
          </p:cNvPr>
          <p:cNvSpPr/>
          <p:nvPr/>
        </p:nvSpPr>
        <p:spPr>
          <a:xfrm>
            <a:off x="1388978" y="0"/>
            <a:ext cx="922712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B0418-6623-4727-B37C-01949AD795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3158" y="3429000"/>
            <a:ext cx="7961811" cy="3383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84361-E425-47A8-9F50-7A56944195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1876" y="45720"/>
            <a:ext cx="3893093" cy="3383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4E3D3-4149-45F5-BA3F-1E85EF4BBB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3158" y="45720"/>
            <a:ext cx="4033170" cy="33832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4211AD-52D6-4107-9A51-335F57DC319C}"/>
              </a:ext>
            </a:extLst>
          </p:cNvPr>
          <p:cNvCxnSpPr/>
          <p:nvPr/>
        </p:nvCxnSpPr>
        <p:spPr>
          <a:xfrm>
            <a:off x="2761237" y="1306286"/>
            <a:ext cx="332509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2437EF-BD5A-4462-B32E-E92F73CE282E}"/>
              </a:ext>
            </a:extLst>
          </p:cNvPr>
          <p:cNvCxnSpPr/>
          <p:nvPr/>
        </p:nvCxnSpPr>
        <p:spPr>
          <a:xfrm>
            <a:off x="6689878" y="1779319"/>
            <a:ext cx="332509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4E7064-110B-477A-92CA-A52073365CFE}"/>
              </a:ext>
            </a:extLst>
          </p:cNvPr>
          <p:cNvCxnSpPr/>
          <p:nvPr/>
        </p:nvCxnSpPr>
        <p:spPr>
          <a:xfrm>
            <a:off x="2796785" y="4392213"/>
            <a:ext cx="332509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26BA7E-4F87-4F98-A43E-457AA90043CB}"/>
              </a:ext>
            </a:extLst>
          </p:cNvPr>
          <p:cNvCxnSpPr/>
          <p:nvPr/>
        </p:nvCxnSpPr>
        <p:spPr>
          <a:xfrm>
            <a:off x="6868042" y="4957947"/>
            <a:ext cx="332509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CDF6AA-C1C5-4951-93A8-A77C954882D1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3561265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043" y="391885"/>
            <a:ext cx="10018713" cy="1752599"/>
          </a:xfrm>
        </p:spPr>
        <p:txBody>
          <a:bodyPr/>
          <a:lstStyle/>
          <a:p>
            <a:r>
              <a:rPr lang="en-US" dirty="0"/>
              <a:t>Site-scale: SGCN species richness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3DF6E4-D479-43C3-9F06-7B0672C1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8300" y="1268185"/>
            <a:ext cx="12725400" cy="4770385"/>
          </a:xfrm>
        </p:spPr>
        <p:txBody>
          <a:bodyPr>
            <a:noAutofit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Weak associations with: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000" dirty="0" err="1">
                <a:latin typeface="+mn-lt"/>
                <a:cs typeface="Times New Roman" panose="02020603050405020304" pitchFamily="18" charset="0"/>
              </a:rPr>
              <a:t>Midstory</a:t>
            </a:r>
            <a:r>
              <a:rPr lang="en-US" sz="3000" dirty="0">
                <a:latin typeface="+mn-lt"/>
                <a:cs typeface="Times New Roman" panose="02020603050405020304" pitchFamily="18" charset="0"/>
              </a:rPr>
              <a:t> density at 5 m (-)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000" dirty="0">
                <a:latin typeface="+mn-lt"/>
                <a:cs typeface="Times New Roman" panose="02020603050405020304" pitchFamily="18" charset="0"/>
              </a:rPr>
              <a:t>Grassy ground cover (+)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000" dirty="0">
                <a:latin typeface="+mn-lt"/>
                <a:cs typeface="Times New Roman" panose="02020603050405020304" pitchFamily="18" charset="0"/>
              </a:rPr>
              <a:t>Leaf litter cover (-)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5B913-1A10-4238-9609-D86BD8E8F192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2699119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83" y="34350"/>
            <a:ext cx="10018713" cy="1752599"/>
          </a:xfrm>
        </p:spPr>
        <p:txBody>
          <a:bodyPr/>
          <a:lstStyle/>
          <a:p>
            <a:r>
              <a:rPr lang="en-US" dirty="0"/>
              <a:t>Bird Conservation Areas (BCAs)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80" y="1533525"/>
            <a:ext cx="7138220" cy="50768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cxnSp>
        <p:nvCxnSpPr>
          <p:cNvPr id="8" name="Curved Connector 7"/>
          <p:cNvCxnSpPr/>
          <p:nvPr/>
        </p:nvCxnSpPr>
        <p:spPr>
          <a:xfrm>
            <a:off x="1323975" y="3209925"/>
            <a:ext cx="6257925" cy="2628900"/>
          </a:xfrm>
          <a:prstGeom prst="curvedConnector3">
            <a:avLst>
              <a:gd name="adj1" fmla="val 54348"/>
            </a:avLst>
          </a:prstGeom>
          <a:ln w="38100">
            <a:solidFill>
              <a:schemeClr val="bg1"/>
            </a:solidFill>
            <a:tailEnd type="triangle"/>
          </a:ln>
          <a:effectLst>
            <a:glow rad="254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6675" y="1533525"/>
            <a:ext cx="4676775" cy="2895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4" y="1647824"/>
            <a:ext cx="4444094" cy="2705101"/>
          </a:xfrm>
          <a:prstGeom prst="rect">
            <a:avLst/>
          </a:prstGeom>
          <a:ln>
            <a:noFill/>
          </a:ln>
        </p:spPr>
      </p:pic>
      <p:sp>
        <p:nvSpPr>
          <p:cNvPr id="20" name="TextBox 19"/>
          <p:cNvSpPr txBox="1"/>
          <p:nvPr/>
        </p:nvSpPr>
        <p:spPr>
          <a:xfrm>
            <a:off x="2343150" y="3781364"/>
            <a:ext cx="37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9387" y="3781364"/>
            <a:ext cx="219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46097" y="3800353"/>
            <a:ext cx="82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km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03028" y="2568000"/>
            <a:ext cx="1981200" cy="584775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glow rad="127000">
                    <a:schemeClr val="tx1">
                      <a:alpha val="6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Private/public land with some habitat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323975" y="2000817"/>
            <a:ext cx="457200" cy="7233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glow rad="38100">
              <a:schemeClr val="tx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7723" y="1662263"/>
            <a:ext cx="2367956" cy="3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 core habitat</a:t>
            </a:r>
          </a:p>
        </p:txBody>
      </p:sp>
    </p:spTree>
    <p:extLst>
      <p:ext uri="{BB962C8B-B14F-4D97-AF65-F5344CB8AC3E}">
        <p14:creationId xmlns:p14="http://schemas.microsoft.com/office/powerpoint/2010/main" val="3020268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DBAE-2496-4136-A100-4809D37E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704" y="2650409"/>
            <a:ext cx="9404723" cy="1400530"/>
          </a:xfrm>
        </p:spPr>
        <p:txBody>
          <a:bodyPr/>
          <a:lstStyle/>
          <a:p>
            <a:r>
              <a:rPr lang="en-US" sz="6000" dirty="0"/>
              <a:t>Species Richness Maps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CE410-6C74-44F5-84BD-C26FC49FB7B0}"/>
              </a:ext>
            </a:extLst>
          </p:cNvPr>
          <p:cNvSpPr txBox="1"/>
          <p:nvPr/>
        </p:nvSpPr>
        <p:spPr>
          <a:xfrm>
            <a:off x="9403531" y="11804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 Results</a:t>
            </a:r>
          </a:p>
        </p:txBody>
      </p:sp>
    </p:spTree>
    <p:extLst>
      <p:ext uri="{BB962C8B-B14F-4D97-AF65-F5344CB8AC3E}">
        <p14:creationId xmlns:p14="http://schemas.microsoft.com/office/powerpoint/2010/main" val="3198041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07AD67-4592-4BDB-88C0-E7B95827E30A}"/>
              </a:ext>
            </a:extLst>
          </p:cNvPr>
          <p:cNvSpPr/>
          <p:nvPr/>
        </p:nvSpPr>
        <p:spPr>
          <a:xfrm>
            <a:off x="36140" y="525475"/>
            <a:ext cx="6148968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30F09-7BB4-4F3A-8F88-A3E79F31E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903133"/>
            <a:ext cx="8825657" cy="19156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7E08AC-B9CB-4EC1-BCEB-2DE7053B2BB3}"/>
              </a:ext>
            </a:extLst>
          </p:cNvPr>
          <p:cNvSpPr txBox="1">
            <a:spLocks/>
          </p:cNvSpPr>
          <p:nvPr/>
        </p:nvSpPr>
        <p:spPr>
          <a:xfrm>
            <a:off x="1154955" y="3903134"/>
            <a:ext cx="8825657" cy="1915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447F2-7BBD-4809-A91B-663ED9CCCDFF}"/>
              </a:ext>
            </a:extLst>
          </p:cNvPr>
          <p:cNvSpPr/>
          <p:nvPr/>
        </p:nvSpPr>
        <p:spPr>
          <a:xfrm>
            <a:off x="6185108" y="525475"/>
            <a:ext cx="5912646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5614E-27FF-4345-AC9B-49A3D5CC037C}"/>
              </a:ext>
            </a:extLst>
          </p:cNvPr>
          <p:cNvSpPr txBox="1">
            <a:spLocks/>
          </p:cNvSpPr>
          <p:nvPr/>
        </p:nvSpPr>
        <p:spPr>
          <a:xfrm>
            <a:off x="1623112" y="41738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Sand Creek </a:t>
            </a:r>
          </a:p>
          <a:p>
            <a:r>
              <a:rPr lang="en-US" sz="3200" dirty="0">
                <a:solidFill>
                  <a:schemeClr val="bg1"/>
                </a:solidFill>
              </a:rPr>
              <a:t>(less forest)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E6CB65-B971-414F-99FF-C33B45CCCA71}"/>
              </a:ext>
            </a:extLst>
          </p:cNvPr>
          <p:cNvSpPr txBox="1">
            <a:spLocks/>
          </p:cNvSpPr>
          <p:nvPr/>
        </p:nvSpPr>
        <p:spPr>
          <a:xfrm>
            <a:off x="8314075" y="47277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Thousand Acres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(more forest)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9C6AC7-1716-4579-8A9D-41DE9929E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395" y="2133740"/>
            <a:ext cx="5897019" cy="441355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59BFBA-58DE-42A8-8200-2A22C81F39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6197" y="2133740"/>
            <a:ext cx="5732863" cy="381347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34D5AC-3B2F-40FF-9CC5-427B32E74D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8570" y="540795"/>
            <a:ext cx="3019586" cy="3446414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FE3823-7AF2-427F-9878-F97940B4B6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7503" y="1481810"/>
            <a:ext cx="1319427" cy="24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34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07AD67-4592-4BDB-88C0-E7B95827E30A}"/>
              </a:ext>
            </a:extLst>
          </p:cNvPr>
          <p:cNvSpPr/>
          <p:nvPr/>
        </p:nvSpPr>
        <p:spPr>
          <a:xfrm>
            <a:off x="36140" y="525475"/>
            <a:ext cx="6148968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30F09-7BB4-4F3A-8F88-A3E79F31E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903133"/>
            <a:ext cx="8825657" cy="19156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07E08AC-B9CB-4EC1-BCEB-2DE7053B2BB3}"/>
              </a:ext>
            </a:extLst>
          </p:cNvPr>
          <p:cNvSpPr txBox="1">
            <a:spLocks/>
          </p:cNvSpPr>
          <p:nvPr/>
        </p:nvSpPr>
        <p:spPr>
          <a:xfrm>
            <a:off x="1154955" y="3903134"/>
            <a:ext cx="8825657" cy="19156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4447F2-7BBD-4809-A91B-663ED9CCCDFF}"/>
              </a:ext>
            </a:extLst>
          </p:cNvPr>
          <p:cNvSpPr/>
          <p:nvPr/>
        </p:nvSpPr>
        <p:spPr>
          <a:xfrm>
            <a:off x="6185108" y="525475"/>
            <a:ext cx="5912646" cy="62727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5614E-27FF-4345-AC9B-49A3D5CC037C}"/>
              </a:ext>
            </a:extLst>
          </p:cNvPr>
          <p:cNvSpPr txBox="1">
            <a:spLocks/>
          </p:cNvSpPr>
          <p:nvPr/>
        </p:nvSpPr>
        <p:spPr>
          <a:xfrm>
            <a:off x="1623112" y="41738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Sand Creek </a:t>
            </a:r>
          </a:p>
          <a:p>
            <a:r>
              <a:rPr lang="en-US" sz="3200" dirty="0">
                <a:solidFill>
                  <a:schemeClr val="bg1"/>
                </a:solidFill>
              </a:rPr>
              <a:t>(less forest)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E6CB65-B971-414F-99FF-C33B45CCCA71}"/>
              </a:ext>
            </a:extLst>
          </p:cNvPr>
          <p:cNvSpPr txBox="1">
            <a:spLocks/>
          </p:cNvSpPr>
          <p:nvPr/>
        </p:nvSpPr>
        <p:spPr>
          <a:xfrm>
            <a:off x="8314075" y="47277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Thousand Acres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(more forest)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C83417-D33B-436F-BCB1-9118952A32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273" y="2141366"/>
            <a:ext cx="5891727" cy="4454844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42DAD7-30A8-4FFE-B893-97685376EA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8535" y="2339163"/>
            <a:ext cx="5760268" cy="3955786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85F548-0B8B-4D0D-9235-201A50777A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9150" y="525474"/>
            <a:ext cx="3034854" cy="371789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86158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41" y="306095"/>
            <a:ext cx="10018713" cy="1752599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9EAE48-18CE-4C70-86A1-9E62AA1D6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06" y="1333499"/>
            <a:ext cx="11185253" cy="5524501"/>
          </a:xfrm>
        </p:spPr>
        <p:txBody>
          <a:bodyPr>
            <a:normAutofit lnSpcReduction="100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Large number of bird species (including SGCN) breed in our study area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Accounting for imperfect detection probability produced higher estimates of species richness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Landscape scale forest cover and distance to edge important for diversity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Forest edges and interior forest are both diverse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800" dirty="0">
              <a:cs typeface="Times New Roman" panose="02020603050405020304" pitchFamily="18" charset="0"/>
            </a:endParaRPr>
          </a:p>
          <a:p>
            <a:pPr marL="389457" indent="0">
              <a:buNone/>
            </a:pPr>
            <a:endParaRPr lang="en-US" sz="3800" dirty="0">
              <a:cs typeface="Times New Roman" panose="02020603050405020304" pitchFamily="18" charset="0"/>
            </a:endParaRP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800" dirty="0">
              <a:cs typeface="Times New Roman" panose="02020603050405020304" pitchFamily="18" charset="0"/>
            </a:endParaRPr>
          </a:p>
          <a:p>
            <a:pPr marL="1303846" lvl="1" indent="-457189">
              <a:buFont typeface="Arial" panose="020B0604020202020204" pitchFamily="34" charset="0"/>
              <a:buChar char="•"/>
            </a:pPr>
            <a:endParaRPr lang="en-US" sz="3200" dirty="0">
              <a:cs typeface="Times New Roman" panose="02020603050405020304" pitchFamily="18" charset="0"/>
            </a:endParaRP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600" dirty="0"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462AE-90DD-42D7-A4D8-6279BDD91657}"/>
              </a:ext>
            </a:extLst>
          </p:cNvPr>
          <p:cNvSpPr txBox="1"/>
          <p:nvPr/>
        </p:nvSpPr>
        <p:spPr>
          <a:xfrm>
            <a:off x="10184116" y="11151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3881393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41" y="306095"/>
            <a:ext cx="10018713" cy="1752599"/>
          </a:xfrm>
        </p:spPr>
        <p:txBody>
          <a:bodyPr/>
          <a:lstStyle/>
          <a:p>
            <a:r>
              <a:rPr lang="en-US" dirty="0"/>
              <a:t>Discussion (cont.)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9EAE48-18CE-4C70-86A1-9E62AA1D6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06" y="1333499"/>
            <a:ext cx="11185253" cy="5524501"/>
          </a:xfrm>
        </p:spPr>
        <p:txBody>
          <a:bodyPr>
            <a:normAutofit lnSpcReduction="100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Maintaining tree species diversity within a stand benefits bird diversity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Negative </a:t>
            </a:r>
            <a:r>
              <a:rPr lang="en-US" sz="3800" dirty="0" err="1">
                <a:cs typeface="Times New Roman" panose="02020603050405020304" pitchFamily="18" charset="0"/>
              </a:rPr>
              <a:t>midstory</a:t>
            </a:r>
            <a:r>
              <a:rPr lang="en-US" sz="3800" dirty="0">
                <a:cs typeface="Times New Roman" panose="02020603050405020304" pitchFamily="18" charset="0"/>
              </a:rPr>
              <a:t> relationships hard to interpret; more </a:t>
            </a:r>
            <a:r>
              <a:rPr lang="en-US" sz="3800" dirty="0" err="1">
                <a:cs typeface="Times New Roman" panose="02020603050405020304" pitchFamily="18" charset="0"/>
              </a:rPr>
              <a:t>midstory</a:t>
            </a:r>
            <a:r>
              <a:rPr lang="en-US" sz="3800" dirty="0">
                <a:cs typeface="Times New Roman" panose="02020603050405020304" pitchFamily="18" charset="0"/>
              </a:rPr>
              <a:t> generally means more structure and habitat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800" dirty="0">
                <a:cs typeface="Times New Roman" panose="02020603050405020304" pitchFamily="18" charset="0"/>
              </a:rPr>
              <a:t>Negative relationship with leaf litter means leaf litter is likely an indicator of another habitat characteristic, such as canopy closure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800" dirty="0">
              <a:cs typeface="Times New Roman" panose="02020603050405020304" pitchFamily="18" charset="0"/>
            </a:endParaRPr>
          </a:p>
          <a:p>
            <a:pPr marL="389457" indent="0">
              <a:buNone/>
            </a:pPr>
            <a:endParaRPr lang="en-US" sz="3800" dirty="0">
              <a:cs typeface="Times New Roman" panose="02020603050405020304" pitchFamily="18" charset="0"/>
            </a:endParaRP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800" dirty="0">
              <a:cs typeface="Times New Roman" panose="02020603050405020304" pitchFamily="18" charset="0"/>
            </a:endParaRPr>
          </a:p>
          <a:p>
            <a:pPr marL="1303846" lvl="1" indent="-457189">
              <a:buFont typeface="Arial" panose="020B0604020202020204" pitchFamily="34" charset="0"/>
              <a:buChar char="•"/>
            </a:pPr>
            <a:endParaRPr lang="en-US" sz="3200" dirty="0">
              <a:cs typeface="Times New Roman" panose="02020603050405020304" pitchFamily="18" charset="0"/>
            </a:endParaRPr>
          </a:p>
          <a:p>
            <a:pPr marL="846646" indent="-457189">
              <a:buFont typeface="Arial" panose="020B0604020202020204" pitchFamily="34" charset="0"/>
              <a:buChar char="•"/>
            </a:pPr>
            <a:endParaRPr lang="en-US" sz="3600" dirty="0"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90BDE-AF03-4271-971F-3AD302129E64}"/>
              </a:ext>
            </a:extLst>
          </p:cNvPr>
          <p:cNvSpPr txBox="1"/>
          <p:nvPr/>
        </p:nvSpPr>
        <p:spPr>
          <a:xfrm>
            <a:off x="10184116" y="11151"/>
            <a:ext cx="2788469" cy="461665"/>
          </a:xfrm>
          <a:prstGeom prst="rect">
            <a:avLst/>
          </a:prstGeom>
          <a:solidFill>
            <a:schemeClr val="accent2">
              <a:lumMod val="7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bg1">
                      <a:alpha val="40000"/>
                    </a:schemeClr>
                  </a:glow>
                </a:effectLst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4272021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blue bird perched on a tree branch&#10;&#10;Description automatically generated">
            <a:extLst>
              <a:ext uri="{FF2B5EF4-FFF2-40B4-BE49-F238E27FC236}">
                <a16:creationId xmlns:a16="http://schemas.microsoft.com/office/drawing/2014/main" id="{A1DCB0A6-58DB-4839-978B-6FFBBBFCA3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14025" cy="429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C1235-C67B-4248-ADFB-FCF740C91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38" y="0"/>
            <a:ext cx="3184458" cy="429768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84530C4-25BB-4A12-B409-A5E2DC0EDA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370" y="0"/>
            <a:ext cx="2412514" cy="4297680"/>
          </a:xfrm>
          <a:prstGeom prst="rect">
            <a:avLst/>
          </a:prstGeom>
          <a:ln w="762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58901-B815-4927-9BE9-896ACC44B7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3019" y="-588548"/>
            <a:ext cx="3488981" cy="5647023"/>
          </a:xfrm>
          <a:prstGeom prst="rect">
            <a:avLst/>
          </a:prstGeom>
          <a:ln w="762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6730A-F917-4187-A16C-443153CA33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720986" y="2821680"/>
            <a:ext cx="3923644" cy="4816549"/>
          </a:xfrm>
          <a:prstGeom prst="rect">
            <a:avLst/>
          </a:prstGeom>
          <a:ln w="76200">
            <a:noFill/>
          </a:ln>
        </p:spPr>
      </p:pic>
      <p:pic>
        <p:nvPicPr>
          <p:cNvPr id="9" name="Picture 8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0B3AB4D4-58F2-4EED-9C16-51055EB0080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8660" y="2821680"/>
            <a:ext cx="5593380" cy="4848053"/>
          </a:xfrm>
          <a:prstGeom prst="rect">
            <a:avLst/>
          </a:prstGeom>
          <a:ln w="7620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F16C0C-260A-4258-AAF3-007B88CE07D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8" y="2821680"/>
            <a:ext cx="3277292" cy="3934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D91852D-4D76-46A1-9225-B5E75D2D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978" y="2449934"/>
            <a:ext cx="9629633" cy="1136596"/>
          </a:xfrm>
          <a:solidFill>
            <a:schemeClr val="bg1">
              <a:alpha val="57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6600" dirty="0"/>
              <a:t>Conclusions &amp; Impacts</a:t>
            </a:r>
          </a:p>
        </p:txBody>
      </p:sp>
    </p:spTree>
    <p:extLst>
      <p:ext uri="{BB962C8B-B14F-4D97-AF65-F5344CB8AC3E}">
        <p14:creationId xmlns:p14="http://schemas.microsoft.com/office/powerpoint/2010/main" val="2520616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92D5C-F3A3-4A2A-85A8-D46423DB4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48" y="836341"/>
            <a:ext cx="11344303" cy="602165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High landscape scale forest cover benefits most species and overall bird diversity; private lands play a vital role</a:t>
            </a:r>
          </a:p>
          <a:p>
            <a:r>
              <a:rPr lang="en-US" sz="3200" dirty="0"/>
              <a:t>Interior forests with minimal edge are an important habitat, especially to SGCN, and should be conserved</a:t>
            </a:r>
          </a:p>
          <a:p>
            <a:r>
              <a:rPr lang="en-US" sz="3200" dirty="0"/>
              <a:t>Edge and open habitat needed for some species</a:t>
            </a:r>
          </a:p>
          <a:p>
            <a:r>
              <a:rPr lang="en-US" sz="3200" dirty="0"/>
              <a:t>Findings can be applied in management (e.g., avoid creating edges near interior forest)</a:t>
            </a:r>
          </a:p>
          <a:p>
            <a:r>
              <a:rPr lang="en-US" sz="3200" dirty="0"/>
              <a:t>How do we prioritize future forest disturbance in a working forest? </a:t>
            </a:r>
          </a:p>
          <a:p>
            <a:r>
              <a:rPr lang="en-US" sz="3200" dirty="0"/>
              <a:t>Maps will be used by local organizations to create a birding trail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E82BC8-592E-414E-AE41-8996B4DA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48" y="0"/>
            <a:ext cx="10018713" cy="1752599"/>
          </a:xfrm>
        </p:spPr>
        <p:txBody>
          <a:bodyPr/>
          <a:lstStyle/>
          <a:p>
            <a:r>
              <a:rPr lang="en-US" dirty="0"/>
              <a:t>Conclusions and Impacts</a:t>
            </a:r>
          </a:p>
        </p:txBody>
      </p:sp>
    </p:spTree>
    <p:extLst>
      <p:ext uri="{BB962C8B-B14F-4D97-AF65-F5344CB8AC3E}">
        <p14:creationId xmlns:p14="http://schemas.microsoft.com/office/powerpoint/2010/main" val="26232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09" y="240845"/>
            <a:ext cx="9404723" cy="1400530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0" y="941110"/>
            <a:ext cx="10615960" cy="3124201"/>
          </a:xfrm>
        </p:spPr>
        <p:txBody>
          <a:bodyPr>
            <a:noAutofit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Funding: U.S. Forest Service (USDA), Iowa Department of Natural Resources, and McIntire-Stennis Capacity Grant (USDA) 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Committee: Stephen J. Dinsmore, Peter T. Wolter, Philip M. Dixon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Planning and logistics: Paul </a:t>
            </a:r>
            <a:r>
              <a:rPr lang="en-US" sz="2400" dirty="0" err="1">
                <a:latin typeface="+mn-lt"/>
                <a:cs typeface="Times New Roman" panose="02020603050405020304" pitchFamily="18" charset="0"/>
              </a:rPr>
              <a:t>Tauke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, Jessica Flatt, Jeff </a:t>
            </a:r>
            <a:r>
              <a:rPr lang="en-US" sz="2400" dirty="0" err="1">
                <a:latin typeface="+mn-lt"/>
                <a:cs typeface="Times New Roman" panose="02020603050405020304" pitchFamily="18" charset="0"/>
              </a:rPr>
              <a:t>Goerndt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, Kevin T. Murphy, and Rachel A. </a:t>
            </a:r>
            <a:r>
              <a:rPr lang="en-US" sz="2400" dirty="0" err="1">
                <a:latin typeface="+mn-lt"/>
                <a:cs typeface="Times New Roman" panose="02020603050405020304" pitchFamily="18" charset="0"/>
              </a:rPr>
              <a:t>Vanausdall</a:t>
            </a:r>
            <a:endParaRPr lang="en-US" sz="2400" dirty="0">
              <a:latin typeface="+mn-lt"/>
              <a:cs typeface="Times New Roman" panose="02020603050405020304" pitchFamily="18" charset="0"/>
            </a:endParaRP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Technicians: Jesse Beck, Joe Cicero, Mark Edwards, Sonia Howlett, Connor </a:t>
            </a:r>
            <a:r>
              <a:rPr lang="en-US" sz="2400" dirty="0" err="1">
                <a:latin typeface="+mn-lt"/>
                <a:cs typeface="Times New Roman" panose="02020603050405020304" pitchFamily="18" charset="0"/>
              </a:rPr>
              <a:t>Langan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, Kevin T. Murphy, Jacob Newton, Logan Hatfield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Research IT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Many others, including friends, colleagues, professors, and my family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Images: BCA Map from the Iowa Department of Natural Resources</a:t>
            </a:r>
          </a:p>
        </p:txBody>
      </p:sp>
    </p:spTree>
    <p:extLst>
      <p:ext uri="{BB962C8B-B14F-4D97-AF65-F5344CB8AC3E}">
        <p14:creationId xmlns:p14="http://schemas.microsoft.com/office/powerpoint/2010/main" val="3767712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blue bird perched on a tree branch&#10;&#10;Description automatically generated">
            <a:extLst>
              <a:ext uri="{FF2B5EF4-FFF2-40B4-BE49-F238E27FC236}">
                <a16:creationId xmlns:a16="http://schemas.microsoft.com/office/drawing/2014/main" id="{A1DCB0A6-58DB-4839-978B-6FFBBBFCA3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14025" cy="429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C1235-C67B-4248-ADFB-FCF740C91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38" y="0"/>
            <a:ext cx="3184458" cy="429768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D84530C4-25BB-4A12-B409-A5E2DC0EDA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370" y="0"/>
            <a:ext cx="2412514" cy="4297680"/>
          </a:xfrm>
          <a:prstGeom prst="rect">
            <a:avLst/>
          </a:prstGeom>
          <a:ln w="762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58901-B815-4927-9BE9-896ACC44B7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3019" y="-588548"/>
            <a:ext cx="3488981" cy="5647023"/>
          </a:xfrm>
          <a:prstGeom prst="rect">
            <a:avLst/>
          </a:prstGeom>
          <a:ln w="762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6730A-F917-4187-A16C-443153CA33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720986" y="2821680"/>
            <a:ext cx="3923644" cy="4816549"/>
          </a:xfrm>
          <a:prstGeom prst="rect">
            <a:avLst/>
          </a:prstGeom>
          <a:ln w="76200">
            <a:noFill/>
          </a:ln>
        </p:spPr>
      </p:pic>
      <p:pic>
        <p:nvPicPr>
          <p:cNvPr id="9" name="Picture 8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0B3AB4D4-58F2-4EED-9C16-51055EB0080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8660" y="2821680"/>
            <a:ext cx="5593380" cy="4848053"/>
          </a:xfrm>
          <a:prstGeom prst="rect">
            <a:avLst/>
          </a:prstGeom>
          <a:ln w="7620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F16C0C-260A-4258-AAF3-007B88CE07D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68" y="2821680"/>
            <a:ext cx="3277292" cy="3934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D91852D-4D76-46A1-9225-B5E75D2D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068" y="2428668"/>
            <a:ext cx="4938474" cy="1136596"/>
          </a:xfrm>
          <a:solidFill>
            <a:schemeClr val="bg1">
              <a:alpha val="57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6600" dirty="0"/>
              <a:t>Questions?</a:t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0374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134" y="209632"/>
            <a:ext cx="10018713" cy="1752599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910085-9B1E-4660-BD1D-DD2EAE89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20" y="1085931"/>
            <a:ext cx="9474324" cy="4195481"/>
          </a:xfrm>
        </p:spPr>
        <p:txBody>
          <a:bodyPr>
            <a:noAutofit/>
          </a:bodyPr>
          <a:lstStyle/>
          <a:p>
            <a:r>
              <a:rPr lang="en-US" sz="3200" dirty="0"/>
              <a:t>Focus on public cores of three primarily forested BCAs in south-central Iowa</a:t>
            </a:r>
          </a:p>
          <a:p>
            <a:r>
              <a:rPr lang="en-US" sz="3200" dirty="0"/>
              <a:t>Quantify bird populations and the overall bird community </a:t>
            </a:r>
          </a:p>
          <a:p>
            <a:r>
              <a:rPr lang="en-US" sz="3200" dirty="0"/>
              <a:t>Determine bird-habitat relationships in these areas</a:t>
            </a:r>
          </a:p>
          <a:p>
            <a:r>
              <a:rPr lang="en-US" sz="3200" dirty="0"/>
              <a:t>Special focus on Iowa Species of Greatest Conservation Need (SGCN)</a:t>
            </a:r>
          </a:p>
          <a:p>
            <a:r>
              <a:rPr lang="en-US" sz="3200" dirty="0"/>
              <a:t>End goals: aid development of a local birding trail and inform forest management</a:t>
            </a:r>
          </a:p>
        </p:txBody>
      </p:sp>
    </p:spTree>
    <p:extLst>
      <p:ext uri="{BB962C8B-B14F-4D97-AF65-F5344CB8AC3E}">
        <p14:creationId xmlns:p14="http://schemas.microsoft.com/office/powerpoint/2010/main" val="369166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28" y="273268"/>
            <a:ext cx="10018713" cy="1752599"/>
          </a:xfrm>
        </p:spPr>
        <p:txBody>
          <a:bodyPr/>
          <a:lstStyle/>
          <a:p>
            <a:r>
              <a:rPr lang="en-US" dirty="0"/>
              <a:t>Thesis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908CA-CC76-4F5E-9E2B-D3FDFE000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45" y="1149567"/>
            <a:ext cx="11719309" cy="4006294"/>
          </a:xfrm>
        </p:spPr>
        <p:txBody>
          <a:bodyPr>
            <a:noAutofit/>
          </a:bodyPr>
          <a:lstStyle/>
          <a:p>
            <a:pPr marL="514350" indent="-514350">
              <a:buAutoNum type="arabicParenR"/>
            </a:pPr>
            <a:r>
              <a:rPr lang="en-US" sz="3200" dirty="0"/>
              <a:t>Chapter 1: Estimate densities of breeding avian SGCNs and other species of management interest. </a:t>
            </a:r>
          </a:p>
          <a:p>
            <a:pPr marL="514350" indent="-514350">
              <a:buAutoNum type="arabicParenR" startAt="2"/>
            </a:pPr>
            <a:r>
              <a:rPr lang="en-US" sz="3200" dirty="0"/>
              <a:t>Chapter 2: Determine relationships between breeding bird densities and habitat metrics.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sz="3200" dirty="0"/>
              <a:t>Chapter 3: Quantify bird diversity while accounting for imperfect detection probability, and determine relationships between bird diversity and habitat metrics.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85253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28" y="273268"/>
            <a:ext cx="10018713" cy="1752599"/>
          </a:xfrm>
        </p:spPr>
        <p:txBody>
          <a:bodyPr/>
          <a:lstStyle/>
          <a:p>
            <a:r>
              <a:rPr lang="en-US" dirty="0"/>
              <a:t>This 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908CA-CC76-4F5E-9E2B-D3FDFE000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45" y="1149567"/>
            <a:ext cx="11719309" cy="4006294"/>
          </a:xfrm>
        </p:spPr>
        <p:txBody>
          <a:bodyPr>
            <a:noAutofit/>
          </a:bodyPr>
          <a:lstStyle/>
          <a:p>
            <a:pPr marL="514350" indent="-514350">
              <a:buAutoNum type="arabicParenR"/>
            </a:pPr>
            <a:r>
              <a:rPr lang="en-US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Chapter 1: </a:t>
            </a:r>
            <a:r>
              <a:rPr lang="en-US" sz="32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Estimate densities of breeding avian SGCNs …  </a:t>
            </a:r>
            <a:r>
              <a:rPr lang="en-US" sz="3200" dirty="0"/>
              <a:t>(showing a few density maps)</a:t>
            </a:r>
          </a:p>
          <a:p>
            <a:pPr marL="514350" indent="-514350">
              <a:buAutoNum type="arabicParenR" startAt="2"/>
            </a:pPr>
            <a:r>
              <a:rPr lang="en-US" sz="3200" dirty="0"/>
              <a:t>Chapter 2: Show relationships between breeding bird densities and habitat metrics for </a:t>
            </a:r>
            <a:r>
              <a:rPr lang="en-US" sz="3200" b="1" u="sng" dirty="0">
                <a:solidFill>
                  <a:srgbClr val="FFC000"/>
                </a:solidFill>
              </a:rPr>
              <a:t>four species</a:t>
            </a:r>
            <a:r>
              <a:rPr lang="en-US" sz="3200" dirty="0"/>
              <a:t>.</a:t>
            </a:r>
          </a:p>
          <a:p>
            <a:pPr marL="514350" indent="-514350">
              <a:buFont typeface="+mj-lt"/>
              <a:buAutoNum type="arabicParenR" startAt="3"/>
            </a:pPr>
            <a:r>
              <a:rPr lang="en-US" sz="3200" dirty="0"/>
              <a:t>Chapter 3: Quantify bird diversity while accounting for imperfect detection probability and determine relationships between bird diversity and habitat metrics.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29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3A3AF7-1AAD-466B-9834-43D6A83D0387}"/>
              </a:ext>
            </a:extLst>
          </p:cNvPr>
          <p:cNvGrpSpPr/>
          <p:nvPr/>
        </p:nvGrpSpPr>
        <p:grpSpPr>
          <a:xfrm>
            <a:off x="4155636" y="-11160"/>
            <a:ext cx="7108825" cy="6869160"/>
            <a:chOff x="2873374" y="-11160"/>
            <a:chExt cx="7108825" cy="6869160"/>
          </a:xfrm>
        </p:grpSpPr>
        <p:pic>
          <p:nvPicPr>
            <p:cNvPr id="5" name="Picture 4" descr="C:\Users\Ben\Downloads\Study Sites.pn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73374" y="-11160"/>
              <a:ext cx="7108825" cy="68691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229337" y="324091"/>
              <a:ext cx="694481" cy="6018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715245" y="324091"/>
              <a:ext cx="694481" cy="6018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29336" y="3122478"/>
              <a:ext cx="486137" cy="5698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17761" y="279644"/>
              <a:ext cx="13773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Stephens Forest BCA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21032" y="279643"/>
              <a:ext cx="13773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Thousand Acres BCA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5164" y="3100254"/>
              <a:ext cx="13773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Sand Creek</a:t>
              </a:r>
            </a:p>
            <a:p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BCA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DFCA240-5275-44AB-B1B8-7A883155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08" y="157655"/>
            <a:ext cx="10018713" cy="1752599"/>
          </a:xfrm>
        </p:spPr>
        <p:txBody>
          <a:bodyPr/>
          <a:lstStyle/>
          <a:p>
            <a:r>
              <a:rPr lang="en-US" dirty="0"/>
              <a:t>Study Area</a:t>
            </a:r>
          </a:p>
        </p:txBody>
      </p:sp>
    </p:spTree>
    <p:extLst>
      <p:ext uri="{BB962C8B-B14F-4D97-AF65-F5344CB8AC3E}">
        <p14:creationId xmlns:p14="http://schemas.microsoft.com/office/powerpoint/2010/main" val="2991052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960" y="217629"/>
            <a:ext cx="10018713" cy="1752599"/>
          </a:xfrm>
        </p:spPr>
        <p:txBody>
          <a:bodyPr/>
          <a:lstStyle/>
          <a:p>
            <a:r>
              <a:rPr lang="en-US" dirty="0"/>
              <a:t>Bird Point Counts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169572" y="1469495"/>
            <a:ext cx="5228262" cy="4365248"/>
          </a:xfrm>
        </p:spPr>
        <p:txBody>
          <a:bodyPr>
            <a:normAutofit fontScale="77500" lnSpcReduction="20000"/>
          </a:bodyPr>
          <a:lstStyle/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493 points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2016-2019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Two visits/year during breeding season</a:t>
            </a:r>
          </a:p>
          <a:p>
            <a:pPr marL="846646" indent="-457189">
              <a:buFont typeface="Arial" panose="020B0604020202020204" pitchFamily="34" charset="0"/>
              <a:buChar char="•"/>
            </a:pPr>
            <a:r>
              <a:rPr lang="en-US" sz="3600" dirty="0">
                <a:cs typeface="Times New Roman" panose="02020603050405020304" pitchFamily="18" charset="0"/>
              </a:rPr>
              <a:t>Distance sampling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4 bins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100 m truncation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10 minutes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r>
              <a:rPr lang="en-US" sz="3400" dirty="0">
                <a:cs typeface="Times New Roman" panose="02020603050405020304" pitchFamily="18" charset="0"/>
              </a:rPr>
              <a:t>No visual only or known female observations</a:t>
            </a:r>
          </a:p>
          <a:p>
            <a:pPr marL="1246696" lvl="1" indent="-457189">
              <a:buFont typeface="Arial" panose="020B0604020202020204" pitchFamily="34" charset="0"/>
              <a:buChar char="•"/>
            </a:pPr>
            <a:endParaRPr lang="en-US" sz="3400" dirty="0">
              <a:cs typeface="Times New Roman" panose="02020603050405020304" pitchFamily="18" charset="0"/>
            </a:endParaRPr>
          </a:p>
          <a:p>
            <a:pPr marL="389457" indent="0">
              <a:buNone/>
            </a:pPr>
            <a:endParaRPr lang="en-US" sz="3600" dirty="0">
              <a:cs typeface="Times New Roman" panose="02020603050405020304" pitchFamily="18" charset="0"/>
            </a:endParaRPr>
          </a:p>
          <a:p>
            <a:pPr marL="1246696" lvl="1" indent="-457189">
              <a:buFont typeface="Arial" panose="020B0604020202020204" pitchFamily="34" charset="0"/>
              <a:buChar char="•"/>
            </a:pPr>
            <a:endParaRPr lang="en-US" sz="3400" dirty="0">
              <a:cs typeface="Times New Roman" panose="02020603050405020304" pitchFamily="18" charset="0"/>
            </a:endParaRPr>
          </a:p>
          <a:p>
            <a:pPr marL="389457" indent="0">
              <a:buNone/>
            </a:pPr>
            <a:endParaRPr lang="en-US" sz="3600" dirty="0"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321452-9818-4D30-898A-A403B0542A89}"/>
              </a:ext>
            </a:extLst>
          </p:cNvPr>
          <p:cNvGrpSpPr/>
          <p:nvPr/>
        </p:nvGrpSpPr>
        <p:grpSpPr>
          <a:xfrm>
            <a:off x="586400" y="1219117"/>
            <a:ext cx="5773917" cy="4872681"/>
            <a:chOff x="1491933" y="1187586"/>
            <a:chExt cx="5773917" cy="487268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1933" y="1187586"/>
              <a:ext cx="5773917" cy="487268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507661" y="1187586"/>
              <a:ext cx="1710302" cy="18124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64133" y="1187586"/>
              <a:ext cx="16082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Thousand Acres BCA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3161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4303</TotalTime>
  <Words>1614</Words>
  <Application>Microsoft Office PowerPoint</Application>
  <PresentationFormat>Widescreen</PresentationFormat>
  <Paragraphs>304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Times New Roman</vt:lpstr>
      <vt:lpstr>Wingdings 3</vt:lpstr>
      <vt:lpstr>Ion</vt:lpstr>
      <vt:lpstr>Bird-habitat associations in south-central Iowa </vt:lpstr>
      <vt:lpstr>Forest Birds</vt:lpstr>
      <vt:lpstr>Forest Birds and Human Activity</vt:lpstr>
      <vt:lpstr>Bird Conservation Areas (BCAs)</vt:lpstr>
      <vt:lpstr>Goals</vt:lpstr>
      <vt:lpstr>Thesis Objectives</vt:lpstr>
      <vt:lpstr>This Presentation</vt:lpstr>
      <vt:lpstr>Study Area</vt:lpstr>
      <vt:lpstr>Bird Point Counts</vt:lpstr>
      <vt:lpstr>Vegetation Surveys</vt:lpstr>
      <vt:lpstr>Landscape Scale Data</vt:lpstr>
      <vt:lpstr>Hierarchical Distance Sampling</vt:lpstr>
      <vt:lpstr>Species diversity</vt:lpstr>
      <vt:lpstr>Habitat Hierarchy</vt:lpstr>
      <vt:lpstr>PowerPoint Presentation</vt:lpstr>
      <vt:lpstr>PowerPoint Presentation</vt:lpstr>
      <vt:lpstr>PowerPoint Presentation</vt:lpstr>
      <vt:lpstr>PowerPoint Presentation</vt:lpstr>
      <vt:lpstr>Landscape Metrics</vt:lpstr>
      <vt:lpstr>Distance to Edge</vt:lpstr>
      <vt:lpstr>Point-Scale Vegetation Metrics</vt:lpstr>
      <vt:lpstr>SGCN Maps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  <vt:lpstr>Overall Diversity Summary</vt:lpstr>
      <vt:lpstr>SGCN Diversity Summary</vt:lpstr>
      <vt:lpstr>Species richness versus landscape</vt:lpstr>
      <vt:lpstr>SGCN species richness versus landscape-scale forest cover</vt:lpstr>
      <vt:lpstr>Overall species richness versus distance to edge</vt:lpstr>
      <vt:lpstr>SGCN species richness versus distance to edge</vt:lpstr>
      <vt:lpstr>Site-scale: Overall species richness</vt:lpstr>
      <vt:lpstr>Overall species richness versus leaf litter cover</vt:lpstr>
      <vt:lpstr>Site-scale: Overall species richness</vt:lpstr>
      <vt:lpstr>PowerPoint Presentation</vt:lpstr>
      <vt:lpstr>Site-scale: SGCN species richness</vt:lpstr>
      <vt:lpstr>Species Richness Maps</vt:lpstr>
      <vt:lpstr>PowerPoint Presentation</vt:lpstr>
      <vt:lpstr>PowerPoint Presentation</vt:lpstr>
      <vt:lpstr>Discussion</vt:lpstr>
      <vt:lpstr>Discussion (cont.)</vt:lpstr>
      <vt:lpstr>Conclusions &amp; Impacts</vt:lpstr>
      <vt:lpstr>Conclusions and Impacts</vt:lpstr>
      <vt:lpstr>Acknowledgements</vt:lpstr>
      <vt:lpstr>Questions? 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West, Benjamin M [NREM]</dc:creator>
  <cp:lastModifiedBy>Ben West</cp:lastModifiedBy>
  <cp:revision>177</cp:revision>
  <dcterms:created xsi:type="dcterms:W3CDTF">2019-02-18T16:48:08Z</dcterms:created>
  <dcterms:modified xsi:type="dcterms:W3CDTF">2020-05-28T17:32:06Z</dcterms:modified>
</cp:coreProperties>
</file>